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705" r:id="rId2"/>
    <p:sldId id="778" r:id="rId3"/>
    <p:sldId id="706" r:id="rId4"/>
    <p:sldId id="329" r:id="rId5"/>
    <p:sldId id="262" r:id="rId6"/>
    <p:sldId id="268" r:id="rId7"/>
    <p:sldId id="301" r:id="rId8"/>
    <p:sldId id="310" r:id="rId9"/>
    <p:sldId id="348" r:id="rId10"/>
    <p:sldId id="287" r:id="rId11"/>
    <p:sldId id="293" r:id="rId12"/>
    <p:sldId id="342" r:id="rId13"/>
    <p:sldId id="282" r:id="rId14"/>
    <p:sldId id="314" r:id="rId15"/>
    <p:sldId id="334" r:id="rId16"/>
    <p:sldId id="286" r:id="rId17"/>
    <p:sldId id="273" r:id="rId18"/>
    <p:sldId id="332" r:id="rId19"/>
    <p:sldId id="288" r:id="rId20"/>
    <p:sldId id="347" r:id="rId21"/>
    <p:sldId id="346" r:id="rId22"/>
    <p:sldId id="309" r:id="rId23"/>
    <p:sldId id="349" r:id="rId24"/>
    <p:sldId id="269" r:id="rId25"/>
    <p:sldId id="356" r:id="rId26"/>
    <p:sldId id="305" r:id="rId27"/>
    <p:sldId id="299" r:id="rId28"/>
    <p:sldId id="316" r:id="rId29"/>
    <p:sldId id="350" r:id="rId30"/>
    <p:sldId id="359" r:id="rId31"/>
    <p:sldId id="298" r:id="rId32"/>
    <p:sldId id="360" r:id="rId33"/>
    <p:sldId id="341" r:id="rId34"/>
    <p:sldId id="361" r:id="rId35"/>
    <p:sldId id="263" r:id="rId36"/>
    <p:sldId id="311" r:id="rId37"/>
    <p:sldId id="352" r:id="rId38"/>
    <p:sldId id="353" r:id="rId39"/>
    <p:sldId id="308" r:id="rId40"/>
    <p:sldId id="345" r:id="rId41"/>
    <p:sldId id="354" r:id="rId42"/>
    <p:sldId id="363" r:id="rId43"/>
    <p:sldId id="338" r:id="rId44"/>
    <p:sldId id="322" r:id="rId45"/>
    <p:sldId id="343" r:id="rId46"/>
    <p:sldId id="766" r:id="rId47"/>
    <p:sldId id="765" r:id="rId48"/>
    <p:sldId id="767" r:id="rId49"/>
    <p:sldId id="763" r:id="rId50"/>
    <p:sldId id="357" r:id="rId51"/>
    <p:sldId id="327" r:id="rId52"/>
    <p:sldId id="313" r:id="rId53"/>
    <p:sldId id="289" r:id="rId54"/>
    <p:sldId id="312" r:id="rId55"/>
    <p:sldId id="339" r:id="rId56"/>
    <p:sldId id="302" r:id="rId57"/>
    <p:sldId id="769" r:id="rId58"/>
    <p:sldId id="768" r:id="rId59"/>
    <p:sldId id="355" r:id="rId60"/>
    <p:sldId id="265" r:id="rId61"/>
    <p:sldId id="328" r:id="rId62"/>
    <p:sldId id="323" r:id="rId63"/>
    <p:sldId id="259" r:id="rId64"/>
    <p:sldId id="260" r:id="rId65"/>
    <p:sldId id="325" r:id="rId66"/>
    <p:sldId id="774" r:id="rId67"/>
    <p:sldId id="773" r:id="rId68"/>
    <p:sldId id="326" r:id="rId69"/>
    <p:sldId id="270" r:id="rId70"/>
    <p:sldId id="772" r:id="rId71"/>
    <p:sldId id="775" r:id="rId72"/>
    <p:sldId id="276" r:id="rId73"/>
    <p:sldId id="272" r:id="rId74"/>
    <p:sldId id="777" r:id="rId75"/>
    <p:sldId id="295" r:id="rId76"/>
    <p:sldId id="358" r:id="rId77"/>
    <p:sldId id="776" r:id="rId78"/>
    <p:sldId id="32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51"/>
    <p:restoredTop sz="86395"/>
  </p:normalViewPr>
  <p:slideViewPr>
    <p:cSldViewPr snapToGrid="0" snapToObjects="1">
      <p:cViewPr varScale="1">
        <p:scale>
          <a:sx n="110" d="100"/>
          <a:sy n="110" d="100"/>
        </p:scale>
        <p:origin x="488" y="168"/>
      </p:cViewPr>
      <p:guideLst/>
    </p:cSldViewPr>
  </p:slideViewPr>
  <p:outlineViewPr>
    <p:cViewPr>
      <p:scale>
        <a:sx n="33" d="100"/>
        <a:sy n="33" d="100"/>
      </p:scale>
      <p:origin x="0" y="-63416"/>
    </p:cViewPr>
  </p:outlin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CB3B1F-DE76-434D-B538-0660930CDC9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D209B12-3050-4FBB-9EC1-8CE0D45C4CA0}">
      <dgm:prSet/>
      <dgm:spPr/>
      <dgm:t>
        <a:bodyPr/>
        <a:lstStyle/>
        <a:p>
          <a:r>
            <a:rPr lang="en-US" dirty="0"/>
            <a:t>Section I.	Introduction: Faith as Law</a:t>
          </a:r>
        </a:p>
      </dgm:t>
    </dgm:pt>
    <dgm:pt modelId="{8BB935AA-DF96-47D0-94A5-E0A91755BE78}" type="parTrans" cxnId="{6BA0476B-F956-4801-9ABB-E060E7DDD4EE}">
      <dgm:prSet/>
      <dgm:spPr/>
      <dgm:t>
        <a:bodyPr/>
        <a:lstStyle/>
        <a:p>
          <a:endParaRPr lang="en-US"/>
        </a:p>
      </dgm:t>
    </dgm:pt>
    <dgm:pt modelId="{16F43463-1ACB-4C67-A62D-9390250D7ED3}" type="sibTrans" cxnId="{6BA0476B-F956-4801-9ABB-E060E7DDD4EE}">
      <dgm:prSet/>
      <dgm:spPr/>
      <dgm:t>
        <a:bodyPr/>
        <a:lstStyle/>
        <a:p>
          <a:endParaRPr lang="en-US"/>
        </a:p>
      </dgm:t>
    </dgm:pt>
    <dgm:pt modelId="{72538AF4-0996-4407-9F9E-EA618B380567}">
      <dgm:prSet/>
      <dgm:spPr/>
      <dgm:t>
        <a:bodyPr/>
        <a:lstStyle/>
        <a:p>
          <a:r>
            <a:rPr lang="en-US" dirty="0">
              <a:highlight>
                <a:srgbClr val="FFFF00"/>
              </a:highlight>
            </a:rPr>
            <a:t>Section II.	What is Faith?</a:t>
          </a:r>
        </a:p>
      </dgm:t>
    </dgm:pt>
    <dgm:pt modelId="{FFE1F6F2-95E1-480A-AD2D-6AD08E8BD23B}" type="parTrans" cxnId="{0F4A5EBE-C380-4337-B1CA-756F255F2A0C}">
      <dgm:prSet/>
      <dgm:spPr/>
      <dgm:t>
        <a:bodyPr/>
        <a:lstStyle/>
        <a:p>
          <a:endParaRPr lang="en-US"/>
        </a:p>
      </dgm:t>
    </dgm:pt>
    <dgm:pt modelId="{769B77A5-63A7-49EA-92E2-D73D975F477C}" type="sibTrans" cxnId="{0F4A5EBE-C380-4337-B1CA-756F255F2A0C}">
      <dgm:prSet/>
      <dgm:spPr/>
      <dgm:t>
        <a:bodyPr/>
        <a:lstStyle/>
        <a:p>
          <a:endParaRPr lang="en-US"/>
        </a:p>
      </dgm:t>
    </dgm:pt>
    <dgm:pt modelId="{A092AA6F-580D-4685-B4BE-E614BE903F2F}">
      <dgm:prSet/>
      <dgm:spPr/>
      <dgm:t>
        <a:bodyPr/>
        <a:lstStyle/>
        <a:p>
          <a:r>
            <a:rPr lang="en-US" dirty="0">
              <a:highlight>
                <a:srgbClr val="FFFF00"/>
              </a:highlight>
            </a:rPr>
            <a:t>Section III.	The Elements of Faith</a:t>
          </a:r>
        </a:p>
      </dgm:t>
    </dgm:pt>
    <dgm:pt modelId="{FC219392-5530-429D-95AF-8C353657A393}" type="parTrans" cxnId="{741846E2-5BAD-4B8C-8CD3-DDE2CCDD55E7}">
      <dgm:prSet/>
      <dgm:spPr/>
      <dgm:t>
        <a:bodyPr/>
        <a:lstStyle/>
        <a:p>
          <a:endParaRPr lang="en-US"/>
        </a:p>
      </dgm:t>
    </dgm:pt>
    <dgm:pt modelId="{43BE53B3-6722-4235-9FB6-3307BD8DBD90}" type="sibTrans" cxnId="{741846E2-5BAD-4B8C-8CD3-DDE2CCDD55E7}">
      <dgm:prSet/>
      <dgm:spPr/>
      <dgm:t>
        <a:bodyPr/>
        <a:lstStyle/>
        <a:p>
          <a:endParaRPr lang="en-US"/>
        </a:p>
      </dgm:t>
    </dgm:pt>
    <dgm:pt modelId="{F548D69C-CBD9-4E5E-A62C-EA028AC25D34}">
      <dgm:prSet/>
      <dgm:spPr/>
      <dgm:t>
        <a:bodyPr/>
        <a:lstStyle/>
        <a:p>
          <a:r>
            <a:rPr lang="en-US" dirty="0">
              <a:highlight>
                <a:srgbClr val="FFFF00"/>
              </a:highlight>
            </a:rPr>
            <a:t>Section IV.	How Faith Works</a:t>
          </a:r>
        </a:p>
      </dgm:t>
    </dgm:pt>
    <dgm:pt modelId="{E9D1297C-24C1-4701-9A9C-03BA0F4964F1}" type="parTrans" cxnId="{57D887D8-4CCB-4939-9D75-BD8A8CE11B33}">
      <dgm:prSet/>
      <dgm:spPr/>
      <dgm:t>
        <a:bodyPr/>
        <a:lstStyle/>
        <a:p>
          <a:endParaRPr lang="en-US"/>
        </a:p>
      </dgm:t>
    </dgm:pt>
    <dgm:pt modelId="{5B616C06-5E83-411E-8433-044A23CA0E56}" type="sibTrans" cxnId="{57D887D8-4CCB-4939-9D75-BD8A8CE11B33}">
      <dgm:prSet/>
      <dgm:spPr/>
      <dgm:t>
        <a:bodyPr/>
        <a:lstStyle/>
        <a:p>
          <a:endParaRPr lang="en-US"/>
        </a:p>
      </dgm:t>
    </dgm:pt>
    <dgm:pt modelId="{9F23A6A1-B926-40A0-9B31-6261D7BF76FC}">
      <dgm:prSet/>
      <dgm:spPr/>
      <dgm:t>
        <a:bodyPr/>
        <a:lstStyle/>
        <a:p>
          <a:r>
            <a:rPr lang="en-US" dirty="0"/>
            <a:t>Section V.	Paradigms and Faith</a:t>
          </a:r>
        </a:p>
      </dgm:t>
    </dgm:pt>
    <dgm:pt modelId="{5BA9E04B-7B6D-4506-8332-07CD2CDB2CAB}" type="parTrans" cxnId="{B1E82577-8F73-4540-8CCB-31457BA411AD}">
      <dgm:prSet/>
      <dgm:spPr/>
      <dgm:t>
        <a:bodyPr/>
        <a:lstStyle/>
        <a:p>
          <a:endParaRPr lang="en-US"/>
        </a:p>
      </dgm:t>
    </dgm:pt>
    <dgm:pt modelId="{565B37D1-BED4-43E6-83B1-5F79F4C2C9A6}" type="sibTrans" cxnId="{B1E82577-8F73-4540-8CCB-31457BA411AD}">
      <dgm:prSet/>
      <dgm:spPr/>
      <dgm:t>
        <a:bodyPr/>
        <a:lstStyle/>
        <a:p>
          <a:endParaRPr lang="en-US"/>
        </a:p>
      </dgm:t>
    </dgm:pt>
    <dgm:pt modelId="{0B27A20D-27F6-E64D-9323-7AAB77D71EEE}">
      <dgm:prSet/>
      <dgm:spPr/>
      <dgm:t>
        <a:bodyPr/>
        <a:lstStyle/>
        <a:p>
          <a:pPr rtl="0"/>
          <a:r>
            <a:rPr lang="en-US" dirty="0"/>
            <a:t>Section VI.            Over Coming Faith</a:t>
          </a:r>
        </a:p>
      </dgm:t>
    </dgm:pt>
    <dgm:pt modelId="{66CD264C-55A7-A049-9188-79188B30C791}" type="parTrans" cxnId="{2BA9B323-15AF-5643-AC05-E1A490B03AD6}">
      <dgm:prSet/>
      <dgm:spPr/>
      <dgm:t>
        <a:bodyPr/>
        <a:lstStyle/>
        <a:p>
          <a:endParaRPr lang="en-US"/>
        </a:p>
      </dgm:t>
    </dgm:pt>
    <dgm:pt modelId="{8B18FF6E-C645-F642-9EE0-1708FC99BF9F}" type="sibTrans" cxnId="{2BA9B323-15AF-5643-AC05-E1A490B03AD6}">
      <dgm:prSet/>
      <dgm:spPr/>
      <dgm:t>
        <a:bodyPr/>
        <a:lstStyle/>
        <a:p>
          <a:endParaRPr lang="en-US"/>
        </a:p>
      </dgm:t>
    </dgm:pt>
    <dgm:pt modelId="{B7935A5C-E742-2545-9C46-C8B4E133E932}" type="pres">
      <dgm:prSet presAssocID="{CBCB3B1F-DE76-434D-B538-0660930CDC9C}" presName="vert0" presStyleCnt="0">
        <dgm:presLayoutVars>
          <dgm:dir/>
          <dgm:animOne val="branch"/>
          <dgm:animLvl val="lvl"/>
        </dgm:presLayoutVars>
      </dgm:prSet>
      <dgm:spPr/>
    </dgm:pt>
    <dgm:pt modelId="{BF7E6A90-1377-9D4F-8E23-7B31E01B644C}" type="pres">
      <dgm:prSet presAssocID="{5D209B12-3050-4FBB-9EC1-8CE0D45C4CA0}" presName="thickLine" presStyleLbl="alignNode1" presStyleIdx="0" presStyleCnt="6"/>
      <dgm:spPr/>
    </dgm:pt>
    <dgm:pt modelId="{6C355933-45E7-2D40-AD83-03AA0453FAC6}" type="pres">
      <dgm:prSet presAssocID="{5D209B12-3050-4FBB-9EC1-8CE0D45C4CA0}" presName="horz1" presStyleCnt="0"/>
      <dgm:spPr/>
    </dgm:pt>
    <dgm:pt modelId="{B80B4ED4-17D4-8341-8D03-81A44301656B}" type="pres">
      <dgm:prSet presAssocID="{5D209B12-3050-4FBB-9EC1-8CE0D45C4CA0}" presName="tx1" presStyleLbl="revTx" presStyleIdx="0" presStyleCnt="6"/>
      <dgm:spPr/>
    </dgm:pt>
    <dgm:pt modelId="{9BA24838-09CA-0F45-A2BD-BA9A3B84873C}" type="pres">
      <dgm:prSet presAssocID="{5D209B12-3050-4FBB-9EC1-8CE0D45C4CA0}" presName="vert1" presStyleCnt="0"/>
      <dgm:spPr/>
    </dgm:pt>
    <dgm:pt modelId="{5663F5E5-E5FF-504E-9D41-6AAB3E1DD09B}" type="pres">
      <dgm:prSet presAssocID="{72538AF4-0996-4407-9F9E-EA618B380567}" presName="thickLine" presStyleLbl="alignNode1" presStyleIdx="1" presStyleCnt="6"/>
      <dgm:spPr/>
    </dgm:pt>
    <dgm:pt modelId="{C8099A75-B06A-FC4D-8C68-3EA57A781E75}" type="pres">
      <dgm:prSet presAssocID="{72538AF4-0996-4407-9F9E-EA618B380567}" presName="horz1" presStyleCnt="0"/>
      <dgm:spPr/>
    </dgm:pt>
    <dgm:pt modelId="{17BBB563-3247-8847-ADB7-ADF0A958837C}" type="pres">
      <dgm:prSet presAssocID="{72538AF4-0996-4407-9F9E-EA618B380567}" presName="tx1" presStyleLbl="revTx" presStyleIdx="1" presStyleCnt="6"/>
      <dgm:spPr/>
    </dgm:pt>
    <dgm:pt modelId="{B0E33339-B186-4743-9C34-6F21D6C309E6}" type="pres">
      <dgm:prSet presAssocID="{72538AF4-0996-4407-9F9E-EA618B380567}" presName="vert1" presStyleCnt="0"/>
      <dgm:spPr/>
    </dgm:pt>
    <dgm:pt modelId="{CF9A8FB6-7E0A-7C40-A4A1-F93CF956EE2E}" type="pres">
      <dgm:prSet presAssocID="{A092AA6F-580D-4685-B4BE-E614BE903F2F}" presName="thickLine" presStyleLbl="alignNode1" presStyleIdx="2" presStyleCnt="6"/>
      <dgm:spPr/>
    </dgm:pt>
    <dgm:pt modelId="{5C743FFE-F81E-0A40-B77F-D183299A8FC7}" type="pres">
      <dgm:prSet presAssocID="{A092AA6F-580D-4685-B4BE-E614BE903F2F}" presName="horz1" presStyleCnt="0"/>
      <dgm:spPr/>
    </dgm:pt>
    <dgm:pt modelId="{1710CF78-0E16-4048-96C4-629AF5E98030}" type="pres">
      <dgm:prSet presAssocID="{A092AA6F-580D-4685-B4BE-E614BE903F2F}" presName="tx1" presStyleLbl="revTx" presStyleIdx="2" presStyleCnt="6"/>
      <dgm:spPr/>
    </dgm:pt>
    <dgm:pt modelId="{D8FB931D-C2B6-7447-A97E-9D8D41036471}" type="pres">
      <dgm:prSet presAssocID="{A092AA6F-580D-4685-B4BE-E614BE903F2F}" presName="vert1" presStyleCnt="0"/>
      <dgm:spPr/>
    </dgm:pt>
    <dgm:pt modelId="{2AF4C18C-6A8D-F141-89E5-1CD4282974A3}" type="pres">
      <dgm:prSet presAssocID="{F548D69C-CBD9-4E5E-A62C-EA028AC25D34}" presName="thickLine" presStyleLbl="alignNode1" presStyleIdx="3" presStyleCnt="6"/>
      <dgm:spPr/>
    </dgm:pt>
    <dgm:pt modelId="{1A912081-2F85-EE40-86FE-E5EB224DA1FC}" type="pres">
      <dgm:prSet presAssocID="{F548D69C-CBD9-4E5E-A62C-EA028AC25D34}" presName="horz1" presStyleCnt="0"/>
      <dgm:spPr/>
    </dgm:pt>
    <dgm:pt modelId="{93C307AB-CDE0-DE41-909F-2AA7CC3FD630}" type="pres">
      <dgm:prSet presAssocID="{F548D69C-CBD9-4E5E-A62C-EA028AC25D34}" presName="tx1" presStyleLbl="revTx" presStyleIdx="3" presStyleCnt="6"/>
      <dgm:spPr/>
    </dgm:pt>
    <dgm:pt modelId="{BDC6C54F-F407-0E4F-AF27-2A005E8E7B72}" type="pres">
      <dgm:prSet presAssocID="{F548D69C-CBD9-4E5E-A62C-EA028AC25D34}" presName="vert1" presStyleCnt="0"/>
      <dgm:spPr/>
    </dgm:pt>
    <dgm:pt modelId="{1E703874-B8C5-1A49-95CB-02F506AE9B83}" type="pres">
      <dgm:prSet presAssocID="{9F23A6A1-B926-40A0-9B31-6261D7BF76FC}" presName="thickLine" presStyleLbl="alignNode1" presStyleIdx="4" presStyleCnt="6"/>
      <dgm:spPr/>
    </dgm:pt>
    <dgm:pt modelId="{FC28CEBD-024F-EE41-84B2-A5F41670327D}" type="pres">
      <dgm:prSet presAssocID="{9F23A6A1-B926-40A0-9B31-6261D7BF76FC}" presName="horz1" presStyleCnt="0"/>
      <dgm:spPr/>
    </dgm:pt>
    <dgm:pt modelId="{F9F0801B-71D9-BD43-AD47-F6F1473B6835}" type="pres">
      <dgm:prSet presAssocID="{9F23A6A1-B926-40A0-9B31-6261D7BF76FC}" presName="tx1" presStyleLbl="revTx" presStyleIdx="4" presStyleCnt="6"/>
      <dgm:spPr/>
    </dgm:pt>
    <dgm:pt modelId="{F3A2126B-8F88-2240-864C-7E2C56EB8E2F}" type="pres">
      <dgm:prSet presAssocID="{9F23A6A1-B926-40A0-9B31-6261D7BF76FC}" presName="vert1" presStyleCnt="0"/>
      <dgm:spPr/>
    </dgm:pt>
    <dgm:pt modelId="{616F116C-5DDA-5248-97EA-D4EDA09FC305}" type="pres">
      <dgm:prSet presAssocID="{0B27A20D-27F6-E64D-9323-7AAB77D71EEE}" presName="thickLine" presStyleLbl="alignNode1" presStyleIdx="5" presStyleCnt="6"/>
      <dgm:spPr/>
    </dgm:pt>
    <dgm:pt modelId="{B29E4162-B69A-D944-B74A-903823856B9A}" type="pres">
      <dgm:prSet presAssocID="{0B27A20D-27F6-E64D-9323-7AAB77D71EEE}" presName="horz1" presStyleCnt="0"/>
      <dgm:spPr/>
    </dgm:pt>
    <dgm:pt modelId="{3A41B511-5D81-944B-A95A-FA4A3F1F3642}" type="pres">
      <dgm:prSet presAssocID="{0B27A20D-27F6-E64D-9323-7AAB77D71EEE}" presName="tx1" presStyleLbl="revTx" presStyleIdx="5" presStyleCnt="6"/>
      <dgm:spPr/>
    </dgm:pt>
    <dgm:pt modelId="{7583F300-8016-C34F-8284-89F284C14E66}" type="pres">
      <dgm:prSet presAssocID="{0B27A20D-27F6-E64D-9323-7AAB77D71EEE}" presName="vert1" presStyleCnt="0"/>
      <dgm:spPr/>
    </dgm:pt>
  </dgm:ptLst>
  <dgm:cxnLst>
    <dgm:cxn modelId="{0C8DD304-DC6F-1143-A586-7458BB70EEC5}" type="presOf" srcId="{72538AF4-0996-4407-9F9E-EA618B380567}" destId="{17BBB563-3247-8847-ADB7-ADF0A958837C}" srcOrd="0" destOrd="0" presId="urn:microsoft.com/office/officeart/2008/layout/LinedList"/>
    <dgm:cxn modelId="{255B9B16-CF92-0342-B8EB-EBA5E5DBAB4A}" type="presOf" srcId="{5D209B12-3050-4FBB-9EC1-8CE0D45C4CA0}" destId="{B80B4ED4-17D4-8341-8D03-81A44301656B}" srcOrd="0" destOrd="0" presId="urn:microsoft.com/office/officeart/2008/layout/LinedList"/>
    <dgm:cxn modelId="{EA4E4D1C-9A0E-EA4E-96DA-949854514503}" type="presOf" srcId="{0B27A20D-27F6-E64D-9323-7AAB77D71EEE}" destId="{3A41B511-5D81-944B-A95A-FA4A3F1F3642}" srcOrd="0" destOrd="0" presId="urn:microsoft.com/office/officeart/2008/layout/LinedList"/>
    <dgm:cxn modelId="{2BA9B323-15AF-5643-AC05-E1A490B03AD6}" srcId="{CBCB3B1F-DE76-434D-B538-0660930CDC9C}" destId="{0B27A20D-27F6-E64D-9323-7AAB77D71EEE}" srcOrd="5" destOrd="0" parTransId="{66CD264C-55A7-A049-9188-79188B30C791}" sibTransId="{8B18FF6E-C645-F642-9EE0-1708FC99BF9F}"/>
    <dgm:cxn modelId="{6BA0476B-F956-4801-9ABB-E060E7DDD4EE}" srcId="{CBCB3B1F-DE76-434D-B538-0660930CDC9C}" destId="{5D209B12-3050-4FBB-9EC1-8CE0D45C4CA0}" srcOrd="0" destOrd="0" parTransId="{8BB935AA-DF96-47D0-94A5-E0A91755BE78}" sibTransId="{16F43463-1ACB-4C67-A62D-9390250D7ED3}"/>
    <dgm:cxn modelId="{B1E82577-8F73-4540-8CCB-31457BA411AD}" srcId="{CBCB3B1F-DE76-434D-B538-0660930CDC9C}" destId="{9F23A6A1-B926-40A0-9B31-6261D7BF76FC}" srcOrd="4" destOrd="0" parTransId="{5BA9E04B-7B6D-4506-8332-07CD2CDB2CAB}" sibTransId="{565B37D1-BED4-43E6-83B1-5F79F4C2C9A6}"/>
    <dgm:cxn modelId="{794C4089-3254-4C43-93DB-52B0D8E52446}" type="presOf" srcId="{A092AA6F-580D-4685-B4BE-E614BE903F2F}" destId="{1710CF78-0E16-4048-96C4-629AF5E98030}" srcOrd="0" destOrd="0" presId="urn:microsoft.com/office/officeart/2008/layout/LinedList"/>
    <dgm:cxn modelId="{366CA4B6-89A6-5042-A02D-A008E79E96F4}" type="presOf" srcId="{F548D69C-CBD9-4E5E-A62C-EA028AC25D34}" destId="{93C307AB-CDE0-DE41-909F-2AA7CC3FD630}" srcOrd="0" destOrd="0" presId="urn:microsoft.com/office/officeart/2008/layout/LinedList"/>
    <dgm:cxn modelId="{0F4A5EBE-C380-4337-B1CA-756F255F2A0C}" srcId="{CBCB3B1F-DE76-434D-B538-0660930CDC9C}" destId="{72538AF4-0996-4407-9F9E-EA618B380567}" srcOrd="1" destOrd="0" parTransId="{FFE1F6F2-95E1-480A-AD2D-6AD08E8BD23B}" sibTransId="{769B77A5-63A7-49EA-92E2-D73D975F477C}"/>
    <dgm:cxn modelId="{57D887D8-4CCB-4939-9D75-BD8A8CE11B33}" srcId="{CBCB3B1F-DE76-434D-B538-0660930CDC9C}" destId="{F548D69C-CBD9-4E5E-A62C-EA028AC25D34}" srcOrd="3" destOrd="0" parTransId="{E9D1297C-24C1-4701-9A9C-03BA0F4964F1}" sibTransId="{5B616C06-5E83-411E-8433-044A23CA0E56}"/>
    <dgm:cxn modelId="{741846E2-5BAD-4B8C-8CD3-DDE2CCDD55E7}" srcId="{CBCB3B1F-DE76-434D-B538-0660930CDC9C}" destId="{A092AA6F-580D-4685-B4BE-E614BE903F2F}" srcOrd="2" destOrd="0" parTransId="{FC219392-5530-429D-95AF-8C353657A393}" sibTransId="{43BE53B3-6722-4235-9FB6-3307BD8DBD90}"/>
    <dgm:cxn modelId="{088DB4E5-F6DB-EB40-9ECC-18E246104A76}" type="presOf" srcId="{CBCB3B1F-DE76-434D-B538-0660930CDC9C}" destId="{B7935A5C-E742-2545-9C46-C8B4E133E932}" srcOrd="0" destOrd="0" presId="urn:microsoft.com/office/officeart/2008/layout/LinedList"/>
    <dgm:cxn modelId="{077F4BE9-CBAE-9E44-8A7A-EAE47129C041}" type="presOf" srcId="{9F23A6A1-B926-40A0-9B31-6261D7BF76FC}" destId="{F9F0801B-71D9-BD43-AD47-F6F1473B6835}" srcOrd="0" destOrd="0" presId="urn:microsoft.com/office/officeart/2008/layout/LinedList"/>
    <dgm:cxn modelId="{CFCD4069-3D2F-364D-A8CF-EA2CBE1E3915}" type="presParOf" srcId="{B7935A5C-E742-2545-9C46-C8B4E133E932}" destId="{BF7E6A90-1377-9D4F-8E23-7B31E01B644C}" srcOrd="0" destOrd="0" presId="urn:microsoft.com/office/officeart/2008/layout/LinedList"/>
    <dgm:cxn modelId="{E940C465-4EE4-2043-8C0B-FB446A7DF89C}" type="presParOf" srcId="{B7935A5C-E742-2545-9C46-C8B4E133E932}" destId="{6C355933-45E7-2D40-AD83-03AA0453FAC6}" srcOrd="1" destOrd="0" presId="urn:microsoft.com/office/officeart/2008/layout/LinedList"/>
    <dgm:cxn modelId="{9774A0AE-35A6-1A40-BC70-58B3E09E8192}" type="presParOf" srcId="{6C355933-45E7-2D40-AD83-03AA0453FAC6}" destId="{B80B4ED4-17D4-8341-8D03-81A44301656B}" srcOrd="0" destOrd="0" presId="urn:microsoft.com/office/officeart/2008/layout/LinedList"/>
    <dgm:cxn modelId="{16AB4061-A175-5446-811A-C7030D05EAD7}" type="presParOf" srcId="{6C355933-45E7-2D40-AD83-03AA0453FAC6}" destId="{9BA24838-09CA-0F45-A2BD-BA9A3B84873C}" srcOrd="1" destOrd="0" presId="urn:microsoft.com/office/officeart/2008/layout/LinedList"/>
    <dgm:cxn modelId="{3EE7C06A-0E90-274C-8514-5A4431E9EF12}" type="presParOf" srcId="{B7935A5C-E742-2545-9C46-C8B4E133E932}" destId="{5663F5E5-E5FF-504E-9D41-6AAB3E1DD09B}" srcOrd="2" destOrd="0" presId="urn:microsoft.com/office/officeart/2008/layout/LinedList"/>
    <dgm:cxn modelId="{954418BC-EEA3-304A-A576-3964FFB30B85}" type="presParOf" srcId="{B7935A5C-E742-2545-9C46-C8B4E133E932}" destId="{C8099A75-B06A-FC4D-8C68-3EA57A781E75}" srcOrd="3" destOrd="0" presId="urn:microsoft.com/office/officeart/2008/layout/LinedList"/>
    <dgm:cxn modelId="{5B52CDFF-BEDA-CC40-A1C5-F48E9843E1B9}" type="presParOf" srcId="{C8099A75-B06A-FC4D-8C68-3EA57A781E75}" destId="{17BBB563-3247-8847-ADB7-ADF0A958837C}" srcOrd="0" destOrd="0" presId="urn:microsoft.com/office/officeart/2008/layout/LinedList"/>
    <dgm:cxn modelId="{54D25F22-3FAA-0245-8A53-4D61AED2243C}" type="presParOf" srcId="{C8099A75-B06A-FC4D-8C68-3EA57A781E75}" destId="{B0E33339-B186-4743-9C34-6F21D6C309E6}" srcOrd="1" destOrd="0" presId="urn:microsoft.com/office/officeart/2008/layout/LinedList"/>
    <dgm:cxn modelId="{80C391BD-D021-004C-95C3-3C980E83CD69}" type="presParOf" srcId="{B7935A5C-E742-2545-9C46-C8B4E133E932}" destId="{CF9A8FB6-7E0A-7C40-A4A1-F93CF956EE2E}" srcOrd="4" destOrd="0" presId="urn:microsoft.com/office/officeart/2008/layout/LinedList"/>
    <dgm:cxn modelId="{9FAAD75E-9E70-4144-8AE0-EFC69164126D}" type="presParOf" srcId="{B7935A5C-E742-2545-9C46-C8B4E133E932}" destId="{5C743FFE-F81E-0A40-B77F-D183299A8FC7}" srcOrd="5" destOrd="0" presId="urn:microsoft.com/office/officeart/2008/layout/LinedList"/>
    <dgm:cxn modelId="{F0B541BF-DEB9-EA43-ACFA-0FF25A2C1984}" type="presParOf" srcId="{5C743FFE-F81E-0A40-B77F-D183299A8FC7}" destId="{1710CF78-0E16-4048-96C4-629AF5E98030}" srcOrd="0" destOrd="0" presId="urn:microsoft.com/office/officeart/2008/layout/LinedList"/>
    <dgm:cxn modelId="{AFD1ABE1-F2E3-0A44-A77A-39DFE963B009}" type="presParOf" srcId="{5C743FFE-F81E-0A40-B77F-D183299A8FC7}" destId="{D8FB931D-C2B6-7447-A97E-9D8D41036471}" srcOrd="1" destOrd="0" presId="urn:microsoft.com/office/officeart/2008/layout/LinedList"/>
    <dgm:cxn modelId="{8243A6AA-D6AF-F640-9849-CE450D8FCCF0}" type="presParOf" srcId="{B7935A5C-E742-2545-9C46-C8B4E133E932}" destId="{2AF4C18C-6A8D-F141-89E5-1CD4282974A3}" srcOrd="6" destOrd="0" presId="urn:microsoft.com/office/officeart/2008/layout/LinedList"/>
    <dgm:cxn modelId="{F581FD12-7EE2-774D-95BF-DBAA25BAC2B5}" type="presParOf" srcId="{B7935A5C-E742-2545-9C46-C8B4E133E932}" destId="{1A912081-2F85-EE40-86FE-E5EB224DA1FC}" srcOrd="7" destOrd="0" presId="urn:microsoft.com/office/officeart/2008/layout/LinedList"/>
    <dgm:cxn modelId="{4F73043C-5AED-4D44-A35C-8CDD6CF3059E}" type="presParOf" srcId="{1A912081-2F85-EE40-86FE-E5EB224DA1FC}" destId="{93C307AB-CDE0-DE41-909F-2AA7CC3FD630}" srcOrd="0" destOrd="0" presId="urn:microsoft.com/office/officeart/2008/layout/LinedList"/>
    <dgm:cxn modelId="{840F4361-BE50-704F-A7F2-F735964CE791}" type="presParOf" srcId="{1A912081-2F85-EE40-86FE-E5EB224DA1FC}" destId="{BDC6C54F-F407-0E4F-AF27-2A005E8E7B72}" srcOrd="1" destOrd="0" presId="urn:microsoft.com/office/officeart/2008/layout/LinedList"/>
    <dgm:cxn modelId="{73186FC8-76E6-F841-BC22-EE1C334EF995}" type="presParOf" srcId="{B7935A5C-E742-2545-9C46-C8B4E133E932}" destId="{1E703874-B8C5-1A49-95CB-02F506AE9B83}" srcOrd="8" destOrd="0" presId="urn:microsoft.com/office/officeart/2008/layout/LinedList"/>
    <dgm:cxn modelId="{B941B5BA-30C8-4745-BEE4-66EBD28CF532}" type="presParOf" srcId="{B7935A5C-E742-2545-9C46-C8B4E133E932}" destId="{FC28CEBD-024F-EE41-84B2-A5F41670327D}" srcOrd="9" destOrd="0" presId="urn:microsoft.com/office/officeart/2008/layout/LinedList"/>
    <dgm:cxn modelId="{F42E7E21-6E83-7841-94C2-63215D83D088}" type="presParOf" srcId="{FC28CEBD-024F-EE41-84B2-A5F41670327D}" destId="{F9F0801B-71D9-BD43-AD47-F6F1473B6835}" srcOrd="0" destOrd="0" presId="urn:microsoft.com/office/officeart/2008/layout/LinedList"/>
    <dgm:cxn modelId="{4302B01E-17AD-8C47-9596-412424C63BB3}" type="presParOf" srcId="{FC28CEBD-024F-EE41-84B2-A5F41670327D}" destId="{F3A2126B-8F88-2240-864C-7E2C56EB8E2F}" srcOrd="1" destOrd="0" presId="urn:microsoft.com/office/officeart/2008/layout/LinedList"/>
    <dgm:cxn modelId="{074D86CF-E1E6-9240-B385-EEDA8ACE34BF}" type="presParOf" srcId="{B7935A5C-E742-2545-9C46-C8B4E133E932}" destId="{616F116C-5DDA-5248-97EA-D4EDA09FC305}" srcOrd="10" destOrd="0" presId="urn:microsoft.com/office/officeart/2008/layout/LinedList"/>
    <dgm:cxn modelId="{DED8FEB7-DB39-514B-89BB-0C7C46A84771}" type="presParOf" srcId="{B7935A5C-E742-2545-9C46-C8B4E133E932}" destId="{B29E4162-B69A-D944-B74A-903823856B9A}" srcOrd="11" destOrd="0" presId="urn:microsoft.com/office/officeart/2008/layout/LinedList"/>
    <dgm:cxn modelId="{5774CAE3-3F8B-B54A-AD23-44132A54BE8C}" type="presParOf" srcId="{B29E4162-B69A-D944-B74A-903823856B9A}" destId="{3A41B511-5D81-944B-A95A-FA4A3F1F3642}" srcOrd="0" destOrd="0" presId="urn:microsoft.com/office/officeart/2008/layout/LinedList"/>
    <dgm:cxn modelId="{4F7B8D67-0C64-BC4F-B696-83CBCF151C6F}" type="presParOf" srcId="{B29E4162-B69A-D944-B74A-903823856B9A}" destId="{7583F300-8016-C34F-8284-89F284C14E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903B0D-E6D8-45CE-8982-A6E9DAE644AA}"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F86BDC3E-2823-4568-9B12-FA1A4A05C203}">
      <dgm:prSet/>
      <dgm:spPr/>
      <dgm:t>
        <a:bodyPr/>
        <a:lstStyle/>
        <a:p>
          <a:pPr>
            <a:lnSpc>
              <a:spcPct val="100000"/>
            </a:lnSpc>
            <a:defRPr cap="all"/>
          </a:pPr>
          <a:r>
            <a:rPr lang="en-US" b="1" dirty="0"/>
            <a:t>The measure of Faith</a:t>
          </a:r>
        </a:p>
        <a:p>
          <a:pPr>
            <a:lnSpc>
              <a:spcPct val="100000"/>
            </a:lnSpc>
            <a:defRPr cap="all"/>
          </a:pPr>
          <a:r>
            <a:rPr lang="en-US" dirty="0"/>
            <a:t>(Romans 12:3)</a:t>
          </a:r>
        </a:p>
      </dgm:t>
    </dgm:pt>
    <dgm:pt modelId="{8BF6B1A3-8C97-40E5-86F4-DF43BCA3E763}" type="parTrans" cxnId="{6217D763-4E32-4BC8-A14E-8FF4778263FD}">
      <dgm:prSet/>
      <dgm:spPr/>
      <dgm:t>
        <a:bodyPr/>
        <a:lstStyle/>
        <a:p>
          <a:endParaRPr lang="en-US"/>
        </a:p>
      </dgm:t>
    </dgm:pt>
    <dgm:pt modelId="{C80DE082-52F0-40AF-9E3E-11205E6E9DF6}" type="sibTrans" cxnId="{6217D763-4E32-4BC8-A14E-8FF4778263FD}">
      <dgm:prSet/>
      <dgm:spPr/>
      <dgm:t>
        <a:bodyPr/>
        <a:lstStyle/>
        <a:p>
          <a:endParaRPr lang="en-US"/>
        </a:p>
      </dgm:t>
    </dgm:pt>
    <dgm:pt modelId="{EEDFE8BE-4954-4909-B892-3951F9C335A1}">
      <dgm:prSet/>
      <dgm:spPr/>
      <dgm:t>
        <a:bodyPr/>
        <a:lstStyle/>
        <a:p>
          <a:pPr>
            <a:lnSpc>
              <a:spcPct val="100000"/>
            </a:lnSpc>
            <a:defRPr cap="all"/>
          </a:pPr>
          <a:r>
            <a:rPr lang="en-US" b="1" dirty="0"/>
            <a:t>Increase Faith</a:t>
          </a:r>
        </a:p>
        <a:p>
          <a:pPr>
            <a:lnSpc>
              <a:spcPct val="100000"/>
            </a:lnSpc>
            <a:defRPr cap="all"/>
          </a:pPr>
          <a:r>
            <a:rPr lang="en-US" dirty="0"/>
            <a:t>(Luke 17:5)</a:t>
          </a:r>
        </a:p>
      </dgm:t>
    </dgm:pt>
    <dgm:pt modelId="{DC1A6665-66C7-4B41-84E7-CE11F32494C2}" type="parTrans" cxnId="{D4ADFD4D-E3F6-421A-AD8D-C0F451ACA418}">
      <dgm:prSet/>
      <dgm:spPr/>
      <dgm:t>
        <a:bodyPr/>
        <a:lstStyle/>
        <a:p>
          <a:endParaRPr lang="en-US"/>
        </a:p>
      </dgm:t>
    </dgm:pt>
    <dgm:pt modelId="{772174C4-4DE9-4753-9144-AC7EEE1A2410}" type="sibTrans" cxnId="{D4ADFD4D-E3F6-421A-AD8D-C0F451ACA418}">
      <dgm:prSet/>
      <dgm:spPr/>
      <dgm:t>
        <a:bodyPr/>
        <a:lstStyle/>
        <a:p>
          <a:endParaRPr lang="en-US"/>
        </a:p>
      </dgm:t>
    </dgm:pt>
    <dgm:pt modelId="{BCD5ADD4-FE4A-4DCD-8F11-836EDF018280}">
      <dgm:prSet/>
      <dgm:spPr/>
      <dgm:t>
        <a:bodyPr/>
        <a:lstStyle/>
        <a:p>
          <a:pPr>
            <a:lnSpc>
              <a:spcPct val="100000"/>
            </a:lnSpc>
            <a:defRPr cap="all"/>
          </a:pPr>
          <a:r>
            <a:rPr lang="en-US" b="1" dirty="0"/>
            <a:t>Little Faith</a:t>
          </a:r>
        </a:p>
        <a:p>
          <a:pPr>
            <a:lnSpc>
              <a:spcPct val="100000"/>
            </a:lnSpc>
            <a:defRPr cap="all"/>
          </a:pPr>
          <a:r>
            <a:rPr lang="en-US" dirty="0"/>
            <a:t>Matthew 8:26</a:t>
          </a:r>
        </a:p>
      </dgm:t>
    </dgm:pt>
    <dgm:pt modelId="{5FE925CD-0C08-4F4A-8C62-27D8CC4C92C9}" type="parTrans" cxnId="{3970CEE1-2208-434D-BF6D-5DE63802F34F}">
      <dgm:prSet/>
      <dgm:spPr/>
      <dgm:t>
        <a:bodyPr/>
        <a:lstStyle/>
        <a:p>
          <a:endParaRPr lang="en-US"/>
        </a:p>
      </dgm:t>
    </dgm:pt>
    <dgm:pt modelId="{B9345AB9-8232-4477-B15F-5EBC88BC5460}" type="sibTrans" cxnId="{3970CEE1-2208-434D-BF6D-5DE63802F34F}">
      <dgm:prSet/>
      <dgm:spPr/>
      <dgm:t>
        <a:bodyPr/>
        <a:lstStyle/>
        <a:p>
          <a:endParaRPr lang="en-US"/>
        </a:p>
      </dgm:t>
    </dgm:pt>
    <dgm:pt modelId="{6A31A4CF-7523-4BE3-B61C-168784DC8A26}">
      <dgm:prSet/>
      <dgm:spPr/>
      <dgm:t>
        <a:bodyPr/>
        <a:lstStyle/>
        <a:p>
          <a:pPr>
            <a:lnSpc>
              <a:spcPct val="100000"/>
            </a:lnSpc>
            <a:defRPr cap="all"/>
          </a:pPr>
          <a:r>
            <a:rPr lang="en-US" b="1" dirty="0"/>
            <a:t>Great Faith</a:t>
          </a:r>
        </a:p>
        <a:p>
          <a:pPr>
            <a:lnSpc>
              <a:spcPct val="100000"/>
            </a:lnSpc>
            <a:defRPr cap="all"/>
          </a:pPr>
          <a:r>
            <a:rPr lang="en-US" dirty="0"/>
            <a:t>(Matthew 8:10)</a:t>
          </a:r>
        </a:p>
      </dgm:t>
    </dgm:pt>
    <dgm:pt modelId="{94DE4695-B5D9-4735-AB7E-AE501A4647C6}" type="parTrans" cxnId="{1EF5E596-0695-4F93-B57F-6B24EEF90591}">
      <dgm:prSet/>
      <dgm:spPr/>
      <dgm:t>
        <a:bodyPr/>
        <a:lstStyle/>
        <a:p>
          <a:endParaRPr lang="en-US"/>
        </a:p>
      </dgm:t>
    </dgm:pt>
    <dgm:pt modelId="{32260175-34AD-4B20-8D80-C9A17F11D739}" type="sibTrans" cxnId="{1EF5E596-0695-4F93-B57F-6B24EEF90591}">
      <dgm:prSet/>
      <dgm:spPr/>
      <dgm:t>
        <a:bodyPr/>
        <a:lstStyle/>
        <a:p>
          <a:endParaRPr lang="en-US"/>
        </a:p>
      </dgm:t>
    </dgm:pt>
    <dgm:pt modelId="{E5D8D272-8F90-4EAB-9B84-D238D08C4676}" type="pres">
      <dgm:prSet presAssocID="{D8903B0D-E6D8-45CE-8982-A6E9DAE644AA}" presName="root" presStyleCnt="0">
        <dgm:presLayoutVars>
          <dgm:dir/>
          <dgm:resizeHandles val="exact"/>
        </dgm:presLayoutVars>
      </dgm:prSet>
      <dgm:spPr/>
    </dgm:pt>
    <dgm:pt modelId="{BF37A8AA-715F-4C68-87B9-3838951035D3}" type="pres">
      <dgm:prSet presAssocID="{F86BDC3E-2823-4568-9B12-FA1A4A05C203}" presName="compNode" presStyleCnt="0"/>
      <dgm:spPr/>
    </dgm:pt>
    <dgm:pt modelId="{CCC0D224-9C22-466B-AE5C-25409F36C83A}" type="pres">
      <dgm:prSet presAssocID="{F86BDC3E-2823-4568-9B12-FA1A4A05C203}" presName="iconBgRect" presStyleLbl="bgShp" presStyleIdx="0" presStyleCnt="4"/>
      <dgm:spPr/>
    </dgm:pt>
    <dgm:pt modelId="{D96096EA-E244-43C3-AF37-0973213991C4}" type="pres">
      <dgm:prSet presAssocID="{F86BDC3E-2823-4568-9B12-FA1A4A05C2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AC60C054-291F-4801-9D2E-D0A9CF5DECFC}" type="pres">
      <dgm:prSet presAssocID="{F86BDC3E-2823-4568-9B12-FA1A4A05C203}" presName="spaceRect" presStyleCnt="0"/>
      <dgm:spPr/>
    </dgm:pt>
    <dgm:pt modelId="{6F654982-8AE9-473E-A02E-28C22313FE77}" type="pres">
      <dgm:prSet presAssocID="{F86BDC3E-2823-4568-9B12-FA1A4A05C203}" presName="textRect" presStyleLbl="revTx" presStyleIdx="0" presStyleCnt="4">
        <dgm:presLayoutVars>
          <dgm:chMax val="1"/>
          <dgm:chPref val="1"/>
        </dgm:presLayoutVars>
      </dgm:prSet>
      <dgm:spPr/>
    </dgm:pt>
    <dgm:pt modelId="{7312C3D8-A0E8-413C-980A-38B8AD6BB462}" type="pres">
      <dgm:prSet presAssocID="{C80DE082-52F0-40AF-9E3E-11205E6E9DF6}" presName="sibTrans" presStyleCnt="0"/>
      <dgm:spPr/>
    </dgm:pt>
    <dgm:pt modelId="{550EC86A-071F-4C94-94B5-A358B095125B}" type="pres">
      <dgm:prSet presAssocID="{BCD5ADD4-FE4A-4DCD-8F11-836EDF018280}" presName="compNode" presStyleCnt="0"/>
      <dgm:spPr/>
    </dgm:pt>
    <dgm:pt modelId="{AB4C5539-952F-4265-BB5C-6F728BD314A6}" type="pres">
      <dgm:prSet presAssocID="{BCD5ADD4-FE4A-4DCD-8F11-836EDF018280}" presName="iconBgRect" presStyleLbl="bgShp" presStyleIdx="1" presStyleCnt="4"/>
      <dgm:spPr/>
    </dgm:pt>
    <dgm:pt modelId="{11B76D6E-EB55-47D2-BC6E-CE43DA0C4262}" type="pres">
      <dgm:prSet presAssocID="{BCD5ADD4-FE4A-4DCD-8F11-836EDF01828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Unfollow with solid fill"/>
        </a:ext>
      </dgm:extLst>
    </dgm:pt>
    <dgm:pt modelId="{CCE12AF3-C1AE-4268-B7E4-B3D7DA222B14}" type="pres">
      <dgm:prSet presAssocID="{BCD5ADD4-FE4A-4DCD-8F11-836EDF018280}" presName="spaceRect" presStyleCnt="0"/>
      <dgm:spPr/>
    </dgm:pt>
    <dgm:pt modelId="{87CCC256-B7A8-4F57-A7C9-9B3CAC6090D5}" type="pres">
      <dgm:prSet presAssocID="{BCD5ADD4-FE4A-4DCD-8F11-836EDF018280}" presName="textRect" presStyleLbl="revTx" presStyleIdx="1" presStyleCnt="4">
        <dgm:presLayoutVars>
          <dgm:chMax val="1"/>
          <dgm:chPref val="1"/>
        </dgm:presLayoutVars>
      </dgm:prSet>
      <dgm:spPr/>
    </dgm:pt>
    <dgm:pt modelId="{91BACCE5-1531-46B3-93ED-47286C7F694C}" type="pres">
      <dgm:prSet presAssocID="{B9345AB9-8232-4477-B15F-5EBC88BC5460}" presName="sibTrans" presStyleCnt="0"/>
      <dgm:spPr/>
    </dgm:pt>
    <dgm:pt modelId="{A162AF04-6394-4AE9-917B-DFDBFC902EE3}" type="pres">
      <dgm:prSet presAssocID="{EEDFE8BE-4954-4909-B892-3951F9C335A1}" presName="compNode" presStyleCnt="0"/>
      <dgm:spPr/>
    </dgm:pt>
    <dgm:pt modelId="{8E81B8DA-A6A0-4DEB-A531-2D4E4F7F6D27}" type="pres">
      <dgm:prSet presAssocID="{EEDFE8BE-4954-4909-B892-3951F9C335A1}" presName="iconBgRect" presStyleLbl="bgShp" presStyleIdx="2" presStyleCnt="4"/>
      <dgm:spPr/>
    </dgm:pt>
    <dgm:pt modelId="{08E79BA7-A6F7-4C40-805B-3031CC6FB2C1}" type="pres">
      <dgm:prSet presAssocID="{EEDFE8BE-4954-4909-B892-3951F9C335A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F640CF3A-8E44-4B8A-8CD0-2016ADA92F82}" type="pres">
      <dgm:prSet presAssocID="{EEDFE8BE-4954-4909-B892-3951F9C335A1}" presName="spaceRect" presStyleCnt="0"/>
      <dgm:spPr/>
    </dgm:pt>
    <dgm:pt modelId="{029475D1-439C-4F9C-B41D-FC4C544F02BF}" type="pres">
      <dgm:prSet presAssocID="{EEDFE8BE-4954-4909-B892-3951F9C335A1}" presName="textRect" presStyleLbl="revTx" presStyleIdx="2" presStyleCnt="4">
        <dgm:presLayoutVars>
          <dgm:chMax val="1"/>
          <dgm:chPref val="1"/>
        </dgm:presLayoutVars>
      </dgm:prSet>
      <dgm:spPr/>
    </dgm:pt>
    <dgm:pt modelId="{8A5055E5-984B-4B3C-A846-BB60E5EF96B6}" type="pres">
      <dgm:prSet presAssocID="{772174C4-4DE9-4753-9144-AC7EEE1A2410}" presName="sibTrans" presStyleCnt="0"/>
      <dgm:spPr/>
    </dgm:pt>
    <dgm:pt modelId="{1AF4D03F-2710-484C-9B18-51875FE08752}" type="pres">
      <dgm:prSet presAssocID="{6A31A4CF-7523-4BE3-B61C-168784DC8A26}" presName="compNode" presStyleCnt="0"/>
      <dgm:spPr/>
    </dgm:pt>
    <dgm:pt modelId="{E623DB5D-B557-4444-B265-4B386E15EAB7}" type="pres">
      <dgm:prSet presAssocID="{6A31A4CF-7523-4BE3-B61C-168784DC8A26}" presName="iconBgRect" presStyleLbl="bgShp" presStyleIdx="3" presStyleCnt="4"/>
      <dgm:spPr/>
    </dgm:pt>
    <dgm:pt modelId="{C4BD90F8-1E86-41D9-98BD-804036769006}" type="pres">
      <dgm:prSet presAssocID="{6A31A4CF-7523-4BE3-B61C-168784DC8A2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Follow with solid fill"/>
        </a:ext>
      </dgm:extLst>
    </dgm:pt>
    <dgm:pt modelId="{BC702919-6038-4F57-8982-90F0472DE1C2}" type="pres">
      <dgm:prSet presAssocID="{6A31A4CF-7523-4BE3-B61C-168784DC8A26}" presName="spaceRect" presStyleCnt="0"/>
      <dgm:spPr/>
    </dgm:pt>
    <dgm:pt modelId="{48F3E169-5205-45C9-B90E-C74C37305544}" type="pres">
      <dgm:prSet presAssocID="{6A31A4CF-7523-4BE3-B61C-168784DC8A26}" presName="textRect" presStyleLbl="revTx" presStyleIdx="3" presStyleCnt="4">
        <dgm:presLayoutVars>
          <dgm:chMax val="1"/>
          <dgm:chPref val="1"/>
        </dgm:presLayoutVars>
      </dgm:prSet>
      <dgm:spPr/>
    </dgm:pt>
  </dgm:ptLst>
  <dgm:cxnLst>
    <dgm:cxn modelId="{CA93EA48-4457-422C-AA4C-25A32A5065FD}" type="presOf" srcId="{D8903B0D-E6D8-45CE-8982-A6E9DAE644AA}" destId="{E5D8D272-8F90-4EAB-9B84-D238D08C4676}" srcOrd="0" destOrd="0" presId="urn:microsoft.com/office/officeart/2018/5/layout/IconCircleLabelList"/>
    <dgm:cxn modelId="{D4ADFD4D-E3F6-421A-AD8D-C0F451ACA418}" srcId="{D8903B0D-E6D8-45CE-8982-A6E9DAE644AA}" destId="{EEDFE8BE-4954-4909-B892-3951F9C335A1}" srcOrd="2" destOrd="0" parTransId="{DC1A6665-66C7-4B41-84E7-CE11F32494C2}" sibTransId="{772174C4-4DE9-4753-9144-AC7EEE1A2410}"/>
    <dgm:cxn modelId="{7A3C0D63-97A2-8247-8AF0-2000B286FB59}" type="presOf" srcId="{F86BDC3E-2823-4568-9B12-FA1A4A05C203}" destId="{6F654982-8AE9-473E-A02E-28C22313FE77}" srcOrd="0" destOrd="0" presId="urn:microsoft.com/office/officeart/2018/5/layout/IconCircleLabelList"/>
    <dgm:cxn modelId="{6217D763-4E32-4BC8-A14E-8FF4778263FD}" srcId="{D8903B0D-E6D8-45CE-8982-A6E9DAE644AA}" destId="{F86BDC3E-2823-4568-9B12-FA1A4A05C203}" srcOrd="0" destOrd="0" parTransId="{8BF6B1A3-8C97-40E5-86F4-DF43BCA3E763}" sibTransId="{C80DE082-52F0-40AF-9E3E-11205E6E9DF6}"/>
    <dgm:cxn modelId="{1EF5E596-0695-4F93-B57F-6B24EEF90591}" srcId="{D8903B0D-E6D8-45CE-8982-A6E9DAE644AA}" destId="{6A31A4CF-7523-4BE3-B61C-168784DC8A26}" srcOrd="3" destOrd="0" parTransId="{94DE4695-B5D9-4735-AB7E-AE501A4647C6}" sibTransId="{32260175-34AD-4B20-8D80-C9A17F11D739}"/>
    <dgm:cxn modelId="{62B0F1A2-4A14-B143-A813-4A4EC5DDBC05}" type="presOf" srcId="{6A31A4CF-7523-4BE3-B61C-168784DC8A26}" destId="{48F3E169-5205-45C9-B90E-C74C37305544}" srcOrd="0" destOrd="0" presId="urn:microsoft.com/office/officeart/2018/5/layout/IconCircleLabelList"/>
    <dgm:cxn modelId="{FED4A0CA-9C1D-F94B-A361-F7C8F598ECA4}" type="presOf" srcId="{EEDFE8BE-4954-4909-B892-3951F9C335A1}" destId="{029475D1-439C-4F9C-B41D-FC4C544F02BF}" srcOrd="0" destOrd="0" presId="urn:microsoft.com/office/officeart/2018/5/layout/IconCircleLabelList"/>
    <dgm:cxn modelId="{3970CEE1-2208-434D-BF6D-5DE63802F34F}" srcId="{D8903B0D-E6D8-45CE-8982-A6E9DAE644AA}" destId="{BCD5ADD4-FE4A-4DCD-8F11-836EDF018280}" srcOrd="1" destOrd="0" parTransId="{5FE925CD-0C08-4F4A-8C62-27D8CC4C92C9}" sibTransId="{B9345AB9-8232-4477-B15F-5EBC88BC5460}"/>
    <dgm:cxn modelId="{B6DAD7E3-B9EB-E443-86EF-94837BBE1AE3}" type="presOf" srcId="{BCD5ADD4-FE4A-4DCD-8F11-836EDF018280}" destId="{87CCC256-B7A8-4F57-A7C9-9B3CAC6090D5}" srcOrd="0" destOrd="0" presId="urn:microsoft.com/office/officeart/2018/5/layout/IconCircleLabelList"/>
    <dgm:cxn modelId="{0A2EFF22-8A80-A540-864C-E063853CEF88}" type="presParOf" srcId="{E5D8D272-8F90-4EAB-9B84-D238D08C4676}" destId="{BF37A8AA-715F-4C68-87B9-3838951035D3}" srcOrd="0" destOrd="0" presId="urn:microsoft.com/office/officeart/2018/5/layout/IconCircleLabelList"/>
    <dgm:cxn modelId="{C5FF9AA2-F243-9341-A97D-3B4A023ED4ED}" type="presParOf" srcId="{BF37A8AA-715F-4C68-87B9-3838951035D3}" destId="{CCC0D224-9C22-466B-AE5C-25409F36C83A}" srcOrd="0" destOrd="0" presId="urn:microsoft.com/office/officeart/2018/5/layout/IconCircleLabelList"/>
    <dgm:cxn modelId="{DF7DB9B5-84D3-6648-A8D5-F085228D0745}" type="presParOf" srcId="{BF37A8AA-715F-4C68-87B9-3838951035D3}" destId="{D96096EA-E244-43C3-AF37-0973213991C4}" srcOrd="1" destOrd="0" presId="urn:microsoft.com/office/officeart/2018/5/layout/IconCircleLabelList"/>
    <dgm:cxn modelId="{FCC8EA10-7BE5-5F49-9855-63A405EC8CD5}" type="presParOf" srcId="{BF37A8AA-715F-4C68-87B9-3838951035D3}" destId="{AC60C054-291F-4801-9D2E-D0A9CF5DECFC}" srcOrd="2" destOrd="0" presId="urn:microsoft.com/office/officeart/2018/5/layout/IconCircleLabelList"/>
    <dgm:cxn modelId="{C0B472EA-7BC1-8C41-924B-FE9ED4EF294A}" type="presParOf" srcId="{BF37A8AA-715F-4C68-87B9-3838951035D3}" destId="{6F654982-8AE9-473E-A02E-28C22313FE77}" srcOrd="3" destOrd="0" presId="urn:microsoft.com/office/officeart/2018/5/layout/IconCircleLabelList"/>
    <dgm:cxn modelId="{1A8F2A96-1C47-D547-8960-EF067F1EF4EA}" type="presParOf" srcId="{E5D8D272-8F90-4EAB-9B84-D238D08C4676}" destId="{7312C3D8-A0E8-413C-980A-38B8AD6BB462}" srcOrd="1" destOrd="0" presId="urn:microsoft.com/office/officeart/2018/5/layout/IconCircleLabelList"/>
    <dgm:cxn modelId="{7ABE19AA-211C-254C-925B-37C09F9CB99B}" type="presParOf" srcId="{E5D8D272-8F90-4EAB-9B84-D238D08C4676}" destId="{550EC86A-071F-4C94-94B5-A358B095125B}" srcOrd="2" destOrd="0" presId="urn:microsoft.com/office/officeart/2018/5/layout/IconCircleLabelList"/>
    <dgm:cxn modelId="{88B0CC3C-1022-AD47-9906-378F576F6568}" type="presParOf" srcId="{550EC86A-071F-4C94-94B5-A358B095125B}" destId="{AB4C5539-952F-4265-BB5C-6F728BD314A6}" srcOrd="0" destOrd="0" presId="urn:microsoft.com/office/officeart/2018/5/layout/IconCircleLabelList"/>
    <dgm:cxn modelId="{7D7D4172-A3C5-0949-AF0C-B7B9D1B44804}" type="presParOf" srcId="{550EC86A-071F-4C94-94B5-A358B095125B}" destId="{11B76D6E-EB55-47D2-BC6E-CE43DA0C4262}" srcOrd="1" destOrd="0" presId="urn:microsoft.com/office/officeart/2018/5/layout/IconCircleLabelList"/>
    <dgm:cxn modelId="{CE75D38D-CB94-E144-B6E7-624D74ADE965}" type="presParOf" srcId="{550EC86A-071F-4C94-94B5-A358B095125B}" destId="{CCE12AF3-C1AE-4268-B7E4-B3D7DA222B14}" srcOrd="2" destOrd="0" presId="urn:microsoft.com/office/officeart/2018/5/layout/IconCircleLabelList"/>
    <dgm:cxn modelId="{8BAED0D2-360A-7744-A112-0E2A50771907}" type="presParOf" srcId="{550EC86A-071F-4C94-94B5-A358B095125B}" destId="{87CCC256-B7A8-4F57-A7C9-9B3CAC6090D5}" srcOrd="3" destOrd="0" presId="urn:microsoft.com/office/officeart/2018/5/layout/IconCircleLabelList"/>
    <dgm:cxn modelId="{8D092E4B-45C2-784A-9E00-F5920C28FE0C}" type="presParOf" srcId="{E5D8D272-8F90-4EAB-9B84-D238D08C4676}" destId="{91BACCE5-1531-46B3-93ED-47286C7F694C}" srcOrd="3" destOrd="0" presId="urn:microsoft.com/office/officeart/2018/5/layout/IconCircleLabelList"/>
    <dgm:cxn modelId="{BD1F8C72-1727-1E41-AD4B-EB517FCD4AC4}" type="presParOf" srcId="{E5D8D272-8F90-4EAB-9B84-D238D08C4676}" destId="{A162AF04-6394-4AE9-917B-DFDBFC902EE3}" srcOrd="4" destOrd="0" presId="urn:microsoft.com/office/officeart/2018/5/layout/IconCircleLabelList"/>
    <dgm:cxn modelId="{F1E217E0-30AE-5F42-B15D-8ECEE16A63D4}" type="presParOf" srcId="{A162AF04-6394-4AE9-917B-DFDBFC902EE3}" destId="{8E81B8DA-A6A0-4DEB-A531-2D4E4F7F6D27}" srcOrd="0" destOrd="0" presId="urn:microsoft.com/office/officeart/2018/5/layout/IconCircleLabelList"/>
    <dgm:cxn modelId="{C0C31423-0C64-384A-8129-62C1F23ED446}" type="presParOf" srcId="{A162AF04-6394-4AE9-917B-DFDBFC902EE3}" destId="{08E79BA7-A6F7-4C40-805B-3031CC6FB2C1}" srcOrd="1" destOrd="0" presId="urn:microsoft.com/office/officeart/2018/5/layout/IconCircleLabelList"/>
    <dgm:cxn modelId="{6753235B-C422-4847-BFD6-3A5AA4EA3DD2}" type="presParOf" srcId="{A162AF04-6394-4AE9-917B-DFDBFC902EE3}" destId="{F640CF3A-8E44-4B8A-8CD0-2016ADA92F82}" srcOrd="2" destOrd="0" presId="urn:microsoft.com/office/officeart/2018/5/layout/IconCircleLabelList"/>
    <dgm:cxn modelId="{B55AD8B1-63C4-9742-AEC8-6BBCDEA931CF}" type="presParOf" srcId="{A162AF04-6394-4AE9-917B-DFDBFC902EE3}" destId="{029475D1-439C-4F9C-B41D-FC4C544F02BF}" srcOrd="3" destOrd="0" presId="urn:microsoft.com/office/officeart/2018/5/layout/IconCircleLabelList"/>
    <dgm:cxn modelId="{2102BCF4-C880-E54A-ACB5-160231BEFF54}" type="presParOf" srcId="{E5D8D272-8F90-4EAB-9B84-D238D08C4676}" destId="{8A5055E5-984B-4B3C-A846-BB60E5EF96B6}" srcOrd="5" destOrd="0" presId="urn:microsoft.com/office/officeart/2018/5/layout/IconCircleLabelList"/>
    <dgm:cxn modelId="{E7F784F4-8297-5448-B67E-30F85CC8E43E}" type="presParOf" srcId="{E5D8D272-8F90-4EAB-9B84-D238D08C4676}" destId="{1AF4D03F-2710-484C-9B18-51875FE08752}" srcOrd="6" destOrd="0" presId="urn:microsoft.com/office/officeart/2018/5/layout/IconCircleLabelList"/>
    <dgm:cxn modelId="{35140940-3E86-2E40-BC94-B4FB7A62B738}" type="presParOf" srcId="{1AF4D03F-2710-484C-9B18-51875FE08752}" destId="{E623DB5D-B557-4444-B265-4B386E15EAB7}" srcOrd="0" destOrd="0" presId="urn:microsoft.com/office/officeart/2018/5/layout/IconCircleLabelList"/>
    <dgm:cxn modelId="{F1F6AE5C-0D3B-B842-8AED-5996C91DC289}" type="presParOf" srcId="{1AF4D03F-2710-484C-9B18-51875FE08752}" destId="{C4BD90F8-1E86-41D9-98BD-804036769006}" srcOrd="1" destOrd="0" presId="urn:microsoft.com/office/officeart/2018/5/layout/IconCircleLabelList"/>
    <dgm:cxn modelId="{323803BF-D2B1-4F4B-A620-C580539132EA}" type="presParOf" srcId="{1AF4D03F-2710-484C-9B18-51875FE08752}" destId="{BC702919-6038-4F57-8982-90F0472DE1C2}" srcOrd="2" destOrd="0" presId="urn:microsoft.com/office/officeart/2018/5/layout/IconCircleLabelList"/>
    <dgm:cxn modelId="{DEC70CC1-F35A-7D41-8B73-DF28634A63BB}" type="presParOf" srcId="{1AF4D03F-2710-484C-9B18-51875FE08752}" destId="{48F3E169-5205-45C9-B90E-C74C3730554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4EDD07-B301-4959-A2B8-6EF537561AD9}"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B1DE82BF-4DA7-44D5-80D9-F73BBDE3725D}">
      <dgm:prSet/>
      <dgm:spPr/>
      <dgm:t>
        <a:bodyPr/>
        <a:lstStyle/>
        <a:p>
          <a:pPr>
            <a:lnSpc>
              <a:spcPct val="100000"/>
            </a:lnSpc>
          </a:pPr>
          <a:r>
            <a:rPr lang="en-US" dirty="0"/>
            <a:t>The main difference between belief and faith is found in the quality, degree and purpose of the truth received.</a:t>
          </a:r>
        </a:p>
      </dgm:t>
    </dgm:pt>
    <dgm:pt modelId="{91EFAC4D-45F6-44B4-B40F-B76FE8275E69}" type="parTrans" cxnId="{A5968A90-A62B-43C9-80A8-0A6780534A14}">
      <dgm:prSet/>
      <dgm:spPr/>
      <dgm:t>
        <a:bodyPr/>
        <a:lstStyle/>
        <a:p>
          <a:endParaRPr lang="en-US"/>
        </a:p>
      </dgm:t>
    </dgm:pt>
    <dgm:pt modelId="{DF5BDE40-743B-4C51-9A71-901A00348B0C}" type="sibTrans" cxnId="{A5968A90-A62B-43C9-80A8-0A6780534A14}">
      <dgm:prSet/>
      <dgm:spPr/>
      <dgm:t>
        <a:bodyPr/>
        <a:lstStyle/>
        <a:p>
          <a:endParaRPr lang="en-US"/>
        </a:p>
      </dgm:t>
    </dgm:pt>
    <dgm:pt modelId="{0D7B5241-2C18-4EE3-AD11-BD139904C5B6}">
      <dgm:prSet/>
      <dgm:spPr/>
      <dgm:t>
        <a:bodyPr/>
        <a:lstStyle/>
        <a:p>
          <a:pPr>
            <a:lnSpc>
              <a:spcPct val="100000"/>
            </a:lnSpc>
          </a:pPr>
          <a:r>
            <a:rPr lang="en-US" b="1" dirty="0"/>
            <a:t>Belief</a:t>
          </a:r>
          <a:r>
            <a:rPr lang="en-US" dirty="0"/>
            <a:t> is the intellectual </a:t>
          </a:r>
          <a:r>
            <a:rPr lang="en-US" b="1" dirty="0"/>
            <a:t>acknowledgement</a:t>
          </a:r>
          <a:r>
            <a:rPr lang="en-US" dirty="0"/>
            <a:t> that a thing is true,</a:t>
          </a:r>
        </a:p>
        <a:p>
          <a:pPr>
            <a:lnSpc>
              <a:spcPct val="100000"/>
            </a:lnSpc>
          </a:pPr>
          <a:r>
            <a:rPr lang="en-US" b="1" dirty="0"/>
            <a:t>Faith</a:t>
          </a:r>
          <a:r>
            <a:rPr lang="en-US" dirty="0"/>
            <a:t> is the entrusting and crediting of a matter as being a present reality that has been legally received as a personal possession.</a:t>
          </a:r>
        </a:p>
      </dgm:t>
    </dgm:pt>
    <dgm:pt modelId="{7B72D294-7476-4591-A4F1-4686E1B437A0}" type="parTrans" cxnId="{3F2B1A48-0D0A-4D3A-96A6-71F487B933D2}">
      <dgm:prSet/>
      <dgm:spPr/>
      <dgm:t>
        <a:bodyPr/>
        <a:lstStyle/>
        <a:p>
          <a:endParaRPr lang="en-US"/>
        </a:p>
      </dgm:t>
    </dgm:pt>
    <dgm:pt modelId="{14A115D0-559D-4297-A7BA-A05838DFFFC7}" type="sibTrans" cxnId="{3F2B1A48-0D0A-4D3A-96A6-71F487B933D2}">
      <dgm:prSet/>
      <dgm:spPr/>
      <dgm:t>
        <a:bodyPr/>
        <a:lstStyle/>
        <a:p>
          <a:endParaRPr lang="en-US"/>
        </a:p>
      </dgm:t>
    </dgm:pt>
    <dgm:pt modelId="{717511F7-8ECD-40EB-BF49-9F58EB97C131}">
      <dgm:prSet/>
      <dgm:spPr/>
      <dgm:t>
        <a:bodyPr/>
        <a:lstStyle/>
        <a:p>
          <a:pPr>
            <a:lnSpc>
              <a:spcPct val="100000"/>
            </a:lnSpc>
          </a:pPr>
          <a:r>
            <a:rPr lang="en-US" dirty="0"/>
            <a:t>From a </a:t>
          </a:r>
          <a:r>
            <a:rPr lang="en-US" b="1" dirty="0"/>
            <a:t>Kingdom perspective</a:t>
          </a:r>
          <a:r>
            <a:rPr lang="en-US" dirty="0"/>
            <a:t>, the quality and degree of belief, in order to transition to faith, requires the personal reception of what is believed as being true as a present reality upon which one acts and lives upon.</a:t>
          </a:r>
        </a:p>
      </dgm:t>
    </dgm:pt>
    <dgm:pt modelId="{B80E76DA-9070-4785-8A37-D6DB8AF96269}" type="parTrans" cxnId="{2E11011D-7BEB-46F8-A3D7-E51B21A6F9BE}">
      <dgm:prSet/>
      <dgm:spPr/>
      <dgm:t>
        <a:bodyPr/>
        <a:lstStyle/>
        <a:p>
          <a:endParaRPr lang="en-US"/>
        </a:p>
      </dgm:t>
    </dgm:pt>
    <dgm:pt modelId="{3783074F-71F7-49D3-B094-CCC55C5D9A68}" type="sibTrans" cxnId="{2E11011D-7BEB-46F8-A3D7-E51B21A6F9BE}">
      <dgm:prSet/>
      <dgm:spPr/>
      <dgm:t>
        <a:bodyPr/>
        <a:lstStyle/>
        <a:p>
          <a:endParaRPr lang="en-US"/>
        </a:p>
      </dgm:t>
    </dgm:pt>
    <dgm:pt modelId="{7D378138-3773-41A1-8D18-34EA6BEB9010}" type="pres">
      <dgm:prSet presAssocID="{F94EDD07-B301-4959-A2B8-6EF537561AD9}" presName="root" presStyleCnt="0">
        <dgm:presLayoutVars>
          <dgm:dir/>
          <dgm:resizeHandles val="exact"/>
        </dgm:presLayoutVars>
      </dgm:prSet>
      <dgm:spPr/>
    </dgm:pt>
    <dgm:pt modelId="{D99428BE-AE47-4B14-802E-FCE2559423F9}" type="pres">
      <dgm:prSet presAssocID="{B1DE82BF-4DA7-44D5-80D9-F73BBDE3725D}" presName="compNode" presStyleCnt="0"/>
      <dgm:spPr/>
    </dgm:pt>
    <dgm:pt modelId="{5CC95F55-9850-4A90-BAB7-73ADC5281596}" type="pres">
      <dgm:prSet presAssocID="{B1DE82BF-4DA7-44D5-80D9-F73BBDE3725D}" presName="bgRect" presStyleLbl="bgShp" presStyleIdx="0" presStyleCnt="3"/>
      <dgm:spPr/>
    </dgm:pt>
    <dgm:pt modelId="{F67533FD-0227-49B7-B099-5619EE3F5CF6}" type="pres">
      <dgm:prSet presAssocID="{B1DE82BF-4DA7-44D5-80D9-F73BBDE372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ayer Candle"/>
        </a:ext>
      </dgm:extLst>
    </dgm:pt>
    <dgm:pt modelId="{430B7BDF-5F03-42DB-9443-BFAFBF90A598}" type="pres">
      <dgm:prSet presAssocID="{B1DE82BF-4DA7-44D5-80D9-F73BBDE3725D}" presName="spaceRect" presStyleCnt="0"/>
      <dgm:spPr/>
    </dgm:pt>
    <dgm:pt modelId="{CE7E0D8B-AEF6-4158-96F0-E2BE5F5750A2}" type="pres">
      <dgm:prSet presAssocID="{B1DE82BF-4DA7-44D5-80D9-F73BBDE3725D}" presName="parTx" presStyleLbl="revTx" presStyleIdx="0" presStyleCnt="3">
        <dgm:presLayoutVars>
          <dgm:chMax val="0"/>
          <dgm:chPref val="0"/>
        </dgm:presLayoutVars>
      </dgm:prSet>
      <dgm:spPr/>
    </dgm:pt>
    <dgm:pt modelId="{EA81FEE3-9094-4825-9D00-83772401CD4F}" type="pres">
      <dgm:prSet presAssocID="{DF5BDE40-743B-4C51-9A71-901A00348B0C}" presName="sibTrans" presStyleCnt="0"/>
      <dgm:spPr/>
    </dgm:pt>
    <dgm:pt modelId="{3128C3A1-42D3-4BED-B86E-BB6F06E92DB6}" type="pres">
      <dgm:prSet presAssocID="{0D7B5241-2C18-4EE3-AD11-BD139904C5B6}" presName="compNode" presStyleCnt="0"/>
      <dgm:spPr/>
    </dgm:pt>
    <dgm:pt modelId="{7EAA7133-0805-42E3-8755-D84F8109C534}" type="pres">
      <dgm:prSet presAssocID="{0D7B5241-2C18-4EE3-AD11-BD139904C5B6}" presName="bgRect" presStyleLbl="bgShp" presStyleIdx="1" presStyleCnt="3"/>
      <dgm:spPr/>
    </dgm:pt>
    <dgm:pt modelId="{2164A672-6585-42CD-A76A-23A1EAD01AE1}" type="pres">
      <dgm:prSet presAssocID="{0D7B5241-2C18-4EE3-AD11-BD139904C5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53F6949-862F-41A6-94FA-BA71A384F9B8}" type="pres">
      <dgm:prSet presAssocID="{0D7B5241-2C18-4EE3-AD11-BD139904C5B6}" presName="spaceRect" presStyleCnt="0"/>
      <dgm:spPr/>
    </dgm:pt>
    <dgm:pt modelId="{4914C25E-35F5-46B3-8164-636E789AECF0}" type="pres">
      <dgm:prSet presAssocID="{0D7B5241-2C18-4EE3-AD11-BD139904C5B6}" presName="parTx" presStyleLbl="revTx" presStyleIdx="1" presStyleCnt="3">
        <dgm:presLayoutVars>
          <dgm:chMax val="0"/>
          <dgm:chPref val="0"/>
        </dgm:presLayoutVars>
      </dgm:prSet>
      <dgm:spPr/>
    </dgm:pt>
    <dgm:pt modelId="{6303318E-C1EF-444E-AD86-FD900622413E}" type="pres">
      <dgm:prSet presAssocID="{14A115D0-559D-4297-A7BA-A05838DFFFC7}" presName="sibTrans" presStyleCnt="0"/>
      <dgm:spPr/>
    </dgm:pt>
    <dgm:pt modelId="{744E4CB4-D6D9-464C-897C-36F48A7F39F8}" type="pres">
      <dgm:prSet presAssocID="{717511F7-8ECD-40EB-BF49-9F58EB97C131}" presName="compNode" presStyleCnt="0"/>
      <dgm:spPr/>
    </dgm:pt>
    <dgm:pt modelId="{F74902AB-539F-486B-A111-40B75221B58C}" type="pres">
      <dgm:prSet presAssocID="{717511F7-8ECD-40EB-BF49-9F58EB97C131}" presName="bgRect" presStyleLbl="bgShp" presStyleIdx="2" presStyleCnt="3"/>
      <dgm:spPr/>
    </dgm:pt>
    <dgm:pt modelId="{429C9313-3A41-4131-BCF1-00BAE8355F05}" type="pres">
      <dgm:prSet presAssocID="{717511F7-8ECD-40EB-BF49-9F58EB97C13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stle scene"/>
        </a:ext>
      </dgm:extLst>
    </dgm:pt>
    <dgm:pt modelId="{297F3C66-6936-4D2A-AB83-5600CAB22F97}" type="pres">
      <dgm:prSet presAssocID="{717511F7-8ECD-40EB-BF49-9F58EB97C131}" presName="spaceRect" presStyleCnt="0"/>
      <dgm:spPr/>
    </dgm:pt>
    <dgm:pt modelId="{25CEDB8A-EED7-45F4-A177-D3CB5D646627}" type="pres">
      <dgm:prSet presAssocID="{717511F7-8ECD-40EB-BF49-9F58EB97C131}" presName="parTx" presStyleLbl="revTx" presStyleIdx="2" presStyleCnt="3">
        <dgm:presLayoutVars>
          <dgm:chMax val="0"/>
          <dgm:chPref val="0"/>
        </dgm:presLayoutVars>
      </dgm:prSet>
      <dgm:spPr/>
    </dgm:pt>
  </dgm:ptLst>
  <dgm:cxnLst>
    <dgm:cxn modelId="{A1859B0F-2D6A-BC41-9990-2D56484A06D7}" type="presOf" srcId="{F94EDD07-B301-4959-A2B8-6EF537561AD9}" destId="{7D378138-3773-41A1-8D18-34EA6BEB9010}" srcOrd="0" destOrd="0" presId="urn:microsoft.com/office/officeart/2018/2/layout/IconVerticalSolidList"/>
    <dgm:cxn modelId="{2E11011D-7BEB-46F8-A3D7-E51B21A6F9BE}" srcId="{F94EDD07-B301-4959-A2B8-6EF537561AD9}" destId="{717511F7-8ECD-40EB-BF49-9F58EB97C131}" srcOrd="2" destOrd="0" parTransId="{B80E76DA-9070-4785-8A37-D6DB8AF96269}" sibTransId="{3783074F-71F7-49D3-B094-CCC55C5D9A68}"/>
    <dgm:cxn modelId="{3F2B1A48-0D0A-4D3A-96A6-71F487B933D2}" srcId="{F94EDD07-B301-4959-A2B8-6EF537561AD9}" destId="{0D7B5241-2C18-4EE3-AD11-BD139904C5B6}" srcOrd="1" destOrd="0" parTransId="{7B72D294-7476-4591-A4F1-4686E1B437A0}" sibTransId="{14A115D0-559D-4297-A7BA-A05838DFFFC7}"/>
    <dgm:cxn modelId="{AB11B265-62D7-4242-8618-0891A725055C}" type="presOf" srcId="{717511F7-8ECD-40EB-BF49-9F58EB97C131}" destId="{25CEDB8A-EED7-45F4-A177-D3CB5D646627}" srcOrd="0" destOrd="0" presId="urn:microsoft.com/office/officeart/2018/2/layout/IconVerticalSolidList"/>
    <dgm:cxn modelId="{A5968A90-A62B-43C9-80A8-0A6780534A14}" srcId="{F94EDD07-B301-4959-A2B8-6EF537561AD9}" destId="{B1DE82BF-4DA7-44D5-80D9-F73BBDE3725D}" srcOrd="0" destOrd="0" parTransId="{91EFAC4D-45F6-44B4-B40F-B76FE8275E69}" sibTransId="{DF5BDE40-743B-4C51-9A71-901A00348B0C}"/>
    <dgm:cxn modelId="{619FA5A1-97DB-E743-92B6-7F78148D82FB}" type="presOf" srcId="{0D7B5241-2C18-4EE3-AD11-BD139904C5B6}" destId="{4914C25E-35F5-46B3-8164-636E789AECF0}" srcOrd="0" destOrd="0" presId="urn:microsoft.com/office/officeart/2018/2/layout/IconVerticalSolidList"/>
    <dgm:cxn modelId="{B6C74AF1-6282-8147-B0B8-45E5EEB00998}" type="presOf" srcId="{B1DE82BF-4DA7-44D5-80D9-F73BBDE3725D}" destId="{CE7E0D8B-AEF6-4158-96F0-E2BE5F5750A2}" srcOrd="0" destOrd="0" presId="urn:microsoft.com/office/officeart/2018/2/layout/IconVerticalSolidList"/>
    <dgm:cxn modelId="{C02FC25C-A203-1944-AD89-28C66DA8ACB1}" type="presParOf" srcId="{7D378138-3773-41A1-8D18-34EA6BEB9010}" destId="{D99428BE-AE47-4B14-802E-FCE2559423F9}" srcOrd="0" destOrd="0" presId="urn:microsoft.com/office/officeart/2018/2/layout/IconVerticalSolidList"/>
    <dgm:cxn modelId="{7B026220-6BEB-4544-BB43-C66E02C8DDF5}" type="presParOf" srcId="{D99428BE-AE47-4B14-802E-FCE2559423F9}" destId="{5CC95F55-9850-4A90-BAB7-73ADC5281596}" srcOrd="0" destOrd="0" presId="urn:microsoft.com/office/officeart/2018/2/layout/IconVerticalSolidList"/>
    <dgm:cxn modelId="{ABA2889F-C141-3044-B199-72F474C385BF}" type="presParOf" srcId="{D99428BE-AE47-4B14-802E-FCE2559423F9}" destId="{F67533FD-0227-49B7-B099-5619EE3F5CF6}" srcOrd="1" destOrd="0" presId="urn:microsoft.com/office/officeart/2018/2/layout/IconVerticalSolidList"/>
    <dgm:cxn modelId="{CE0A533E-C401-5B4F-AF0F-FF247F727177}" type="presParOf" srcId="{D99428BE-AE47-4B14-802E-FCE2559423F9}" destId="{430B7BDF-5F03-42DB-9443-BFAFBF90A598}" srcOrd="2" destOrd="0" presId="urn:microsoft.com/office/officeart/2018/2/layout/IconVerticalSolidList"/>
    <dgm:cxn modelId="{29FF1F54-F34D-4045-BC91-490930907BE5}" type="presParOf" srcId="{D99428BE-AE47-4B14-802E-FCE2559423F9}" destId="{CE7E0D8B-AEF6-4158-96F0-E2BE5F5750A2}" srcOrd="3" destOrd="0" presId="urn:microsoft.com/office/officeart/2018/2/layout/IconVerticalSolidList"/>
    <dgm:cxn modelId="{A4DF425F-0245-AA4C-825E-6E083B6D7ADC}" type="presParOf" srcId="{7D378138-3773-41A1-8D18-34EA6BEB9010}" destId="{EA81FEE3-9094-4825-9D00-83772401CD4F}" srcOrd="1" destOrd="0" presId="urn:microsoft.com/office/officeart/2018/2/layout/IconVerticalSolidList"/>
    <dgm:cxn modelId="{A5B0DB71-A810-D440-A93C-E2951D14A650}" type="presParOf" srcId="{7D378138-3773-41A1-8D18-34EA6BEB9010}" destId="{3128C3A1-42D3-4BED-B86E-BB6F06E92DB6}" srcOrd="2" destOrd="0" presId="urn:microsoft.com/office/officeart/2018/2/layout/IconVerticalSolidList"/>
    <dgm:cxn modelId="{77BB81E8-6453-794A-ABC1-BB4179E10E22}" type="presParOf" srcId="{3128C3A1-42D3-4BED-B86E-BB6F06E92DB6}" destId="{7EAA7133-0805-42E3-8755-D84F8109C534}" srcOrd="0" destOrd="0" presId="urn:microsoft.com/office/officeart/2018/2/layout/IconVerticalSolidList"/>
    <dgm:cxn modelId="{90AAC2F6-88E4-6840-90CF-504DD773C190}" type="presParOf" srcId="{3128C3A1-42D3-4BED-B86E-BB6F06E92DB6}" destId="{2164A672-6585-42CD-A76A-23A1EAD01AE1}" srcOrd="1" destOrd="0" presId="urn:microsoft.com/office/officeart/2018/2/layout/IconVerticalSolidList"/>
    <dgm:cxn modelId="{7AF73ECF-ABF4-914F-A55E-497CD63C4EE8}" type="presParOf" srcId="{3128C3A1-42D3-4BED-B86E-BB6F06E92DB6}" destId="{353F6949-862F-41A6-94FA-BA71A384F9B8}" srcOrd="2" destOrd="0" presId="urn:microsoft.com/office/officeart/2018/2/layout/IconVerticalSolidList"/>
    <dgm:cxn modelId="{A5424B73-298B-0B4B-9BDD-994558ABD37F}" type="presParOf" srcId="{3128C3A1-42D3-4BED-B86E-BB6F06E92DB6}" destId="{4914C25E-35F5-46B3-8164-636E789AECF0}" srcOrd="3" destOrd="0" presId="urn:microsoft.com/office/officeart/2018/2/layout/IconVerticalSolidList"/>
    <dgm:cxn modelId="{A6B7E4B4-C6D4-7B4B-8E0B-A2EFB03C02EC}" type="presParOf" srcId="{7D378138-3773-41A1-8D18-34EA6BEB9010}" destId="{6303318E-C1EF-444E-AD86-FD900622413E}" srcOrd="3" destOrd="0" presId="urn:microsoft.com/office/officeart/2018/2/layout/IconVerticalSolidList"/>
    <dgm:cxn modelId="{54180885-2FA2-CC43-B3FE-9714A7105090}" type="presParOf" srcId="{7D378138-3773-41A1-8D18-34EA6BEB9010}" destId="{744E4CB4-D6D9-464C-897C-36F48A7F39F8}" srcOrd="4" destOrd="0" presId="urn:microsoft.com/office/officeart/2018/2/layout/IconVerticalSolidList"/>
    <dgm:cxn modelId="{4F4899EE-98C1-5547-89A6-280A0CE76A61}" type="presParOf" srcId="{744E4CB4-D6D9-464C-897C-36F48A7F39F8}" destId="{F74902AB-539F-486B-A111-40B75221B58C}" srcOrd="0" destOrd="0" presId="urn:microsoft.com/office/officeart/2018/2/layout/IconVerticalSolidList"/>
    <dgm:cxn modelId="{65DA9FA2-EA6A-5347-B32E-51A00195334F}" type="presParOf" srcId="{744E4CB4-D6D9-464C-897C-36F48A7F39F8}" destId="{429C9313-3A41-4131-BCF1-00BAE8355F05}" srcOrd="1" destOrd="0" presId="urn:microsoft.com/office/officeart/2018/2/layout/IconVerticalSolidList"/>
    <dgm:cxn modelId="{41EFB1B2-3970-B645-A94A-BAE665298880}" type="presParOf" srcId="{744E4CB4-D6D9-464C-897C-36F48A7F39F8}" destId="{297F3C66-6936-4D2A-AB83-5600CAB22F97}" srcOrd="2" destOrd="0" presId="urn:microsoft.com/office/officeart/2018/2/layout/IconVerticalSolidList"/>
    <dgm:cxn modelId="{DF89ABB6-39BF-B142-B6BC-63A49C2F4CBB}" type="presParOf" srcId="{744E4CB4-D6D9-464C-897C-36F48A7F39F8}" destId="{25CEDB8A-EED7-45F4-A177-D3CB5D64662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1FB680-EF3B-A948-9044-12CF5D181BED}" type="doc">
      <dgm:prSet loTypeId="urn:microsoft.com/office/officeart/2005/8/layout/radial6" loCatId="" qsTypeId="urn:microsoft.com/office/officeart/2005/8/quickstyle/3d2" qsCatId="3D" csTypeId="urn:microsoft.com/office/officeart/2005/8/colors/colorful3" csCatId="colorful" phldr="1"/>
      <dgm:spPr/>
      <dgm:t>
        <a:bodyPr/>
        <a:lstStyle/>
        <a:p>
          <a:endParaRPr lang="en-US"/>
        </a:p>
      </dgm:t>
    </dgm:pt>
    <dgm:pt modelId="{EE6EF08B-08FA-A248-B527-DFF118EF844B}">
      <dgm:prSet phldrT="[Text]"/>
      <dgm:spPr/>
      <dgm:t>
        <a:bodyPr/>
        <a:lstStyle/>
        <a:p>
          <a:pPr rtl="0"/>
          <a:r>
            <a:rPr lang="en-US" b="1" dirty="0"/>
            <a:t>FAITH</a:t>
          </a:r>
        </a:p>
      </dgm:t>
    </dgm:pt>
    <dgm:pt modelId="{7C74B458-3BDE-D14C-B68E-3683A908ECBC}" type="parTrans" cxnId="{7C3AC6A4-5FC1-3248-858E-278170D76850}">
      <dgm:prSet/>
      <dgm:spPr/>
      <dgm:t>
        <a:bodyPr/>
        <a:lstStyle/>
        <a:p>
          <a:endParaRPr lang="en-US" b="1"/>
        </a:p>
      </dgm:t>
    </dgm:pt>
    <dgm:pt modelId="{3623883B-4978-0E46-B0E4-9F472902A982}" type="sibTrans" cxnId="{7C3AC6A4-5FC1-3248-858E-278170D76850}">
      <dgm:prSet/>
      <dgm:spPr/>
      <dgm:t>
        <a:bodyPr/>
        <a:lstStyle/>
        <a:p>
          <a:endParaRPr lang="en-US" b="1"/>
        </a:p>
      </dgm:t>
    </dgm:pt>
    <dgm:pt modelId="{93FF1F6E-E01B-674A-A30A-6C8498E6937A}">
      <dgm:prSet phldrT="[Text]"/>
      <dgm:spPr/>
      <dgm:t>
        <a:bodyPr/>
        <a:lstStyle/>
        <a:p>
          <a:pPr rtl="0"/>
          <a:r>
            <a:rPr lang="en-US" b="1" dirty="0"/>
            <a:t>WORD OF GOD</a:t>
          </a:r>
        </a:p>
        <a:p>
          <a:pPr rtl="0"/>
          <a:r>
            <a:rPr lang="en-US" b="1" dirty="0"/>
            <a:t>Romans 10:17</a:t>
          </a:r>
        </a:p>
      </dgm:t>
    </dgm:pt>
    <dgm:pt modelId="{7444A603-769E-CE40-97A2-BAC3148CBD5E}" type="parTrans" cxnId="{638731F6-40DC-FD4F-B6AF-D7211C915258}">
      <dgm:prSet/>
      <dgm:spPr/>
      <dgm:t>
        <a:bodyPr/>
        <a:lstStyle/>
        <a:p>
          <a:endParaRPr lang="en-US" b="1"/>
        </a:p>
      </dgm:t>
    </dgm:pt>
    <dgm:pt modelId="{1761F9A1-754B-8D48-8C21-EA1133110CC6}" type="sibTrans" cxnId="{638731F6-40DC-FD4F-B6AF-D7211C915258}">
      <dgm:prSet/>
      <dgm:spPr/>
      <dgm:t>
        <a:bodyPr/>
        <a:lstStyle/>
        <a:p>
          <a:endParaRPr lang="en-US" b="1"/>
        </a:p>
      </dgm:t>
    </dgm:pt>
    <dgm:pt modelId="{F92F47E2-12FA-F242-AF3B-7FCFF7409E79}">
      <dgm:prSet phldrT="[Text]"/>
      <dgm:spPr/>
      <dgm:t>
        <a:bodyPr/>
        <a:lstStyle/>
        <a:p>
          <a:pPr rtl="0"/>
          <a:r>
            <a:rPr lang="en-US" b="1" dirty="0"/>
            <a:t>SUBSTANCE</a:t>
          </a:r>
        </a:p>
        <a:p>
          <a:pPr rtl="0"/>
          <a:r>
            <a:rPr lang="en-US" b="1" dirty="0"/>
            <a:t>Hebrews 11:1</a:t>
          </a:r>
        </a:p>
      </dgm:t>
    </dgm:pt>
    <dgm:pt modelId="{A3031FE7-DD8F-2747-9159-30E357299AA1}" type="parTrans" cxnId="{A161E14A-0A12-CC40-9B72-7C6F7BB377A7}">
      <dgm:prSet/>
      <dgm:spPr/>
      <dgm:t>
        <a:bodyPr/>
        <a:lstStyle/>
        <a:p>
          <a:endParaRPr lang="en-US" b="1"/>
        </a:p>
      </dgm:t>
    </dgm:pt>
    <dgm:pt modelId="{2E6CE27D-3671-094B-99AC-236C74EF5ABB}" type="sibTrans" cxnId="{A161E14A-0A12-CC40-9B72-7C6F7BB377A7}">
      <dgm:prSet/>
      <dgm:spPr/>
      <dgm:t>
        <a:bodyPr/>
        <a:lstStyle/>
        <a:p>
          <a:endParaRPr lang="en-US" b="1"/>
        </a:p>
      </dgm:t>
    </dgm:pt>
    <dgm:pt modelId="{330EFBEF-77DC-E546-B17F-4B8FED244EC3}">
      <dgm:prSet phldrT="[Text]"/>
      <dgm:spPr/>
      <dgm:t>
        <a:bodyPr/>
        <a:lstStyle/>
        <a:p>
          <a:pPr rtl="0"/>
          <a:r>
            <a:rPr lang="en-US" b="1" dirty="0"/>
            <a:t>EVIDENCE</a:t>
          </a:r>
        </a:p>
        <a:p>
          <a:pPr rtl="0"/>
          <a:r>
            <a:rPr lang="en-US" b="1" dirty="0"/>
            <a:t>Hebrews 11:1</a:t>
          </a:r>
        </a:p>
      </dgm:t>
    </dgm:pt>
    <dgm:pt modelId="{2C0B5762-8729-F046-9D64-25F1EACC684A}" type="parTrans" cxnId="{D3A89034-F754-5B42-B585-3E2C559DA542}">
      <dgm:prSet/>
      <dgm:spPr/>
      <dgm:t>
        <a:bodyPr/>
        <a:lstStyle/>
        <a:p>
          <a:endParaRPr lang="en-US" b="1"/>
        </a:p>
      </dgm:t>
    </dgm:pt>
    <dgm:pt modelId="{DD09CEAA-23AF-874E-BE93-A32A506CCF48}" type="sibTrans" cxnId="{D3A89034-F754-5B42-B585-3E2C559DA542}">
      <dgm:prSet/>
      <dgm:spPr/>
      <dgm:t>
        <a:bodyPr/>
        <a:lstStyle/>
        <a:p>
          <a:endParaRPr lang="en-US" b="1"/>
        </a:p>
      </dgm:t>
    </dgm:pt>
    <dgm:pt modelId="{28EE3B92-B7A6-2C40-9001-02DD1C34DAB4}">
      <dgm:prSet phldrT="[Text]"/>
      <dgm:spPr/>
      <dgm:t>
        <a:bodyPr/>
        <a:lstStyle/>
        <a:p>
          <a:pPr rtl="0"/>
          <a:r>
            <a:rPr lang="en-US" b="1" dirty="0"/>
            <a:t>UNDERSTANDING</a:t>
          </a:r>
        </a:p>
        <a:p>
          <a:pPr rtl="0"/>
          <a:r>
            <a:rPr lang="en-US" b="1" dirty="0"/>
            <a:t>Hebrews 11:3</a:t>
          </a:r>
        </a:p>
      </dgm:t>
    </dgm:pt>
    <dgm:pt modelId="{FE5A19C5-086C-2647-9F73-D0F91697528C}" type="parTrans" cxnId="{84B1D2BC-A258-F644-9318-0D184E97B83D}">
      <dgm:prSet/>
      <dgm:spPr/>
      <dgm:t>
        <a:bodyPr/>
        <a:lstStyle/>
        <a:p>
          <a:endParaRPr lang="en-US" b="1"/>
        </a:p>
      </dgm:t>
    </dgm:pt>
    <dgm:pt modelId="{7EBFBF3C-7659-D244-B96D-2C224766E4DD}" type="sibTrans" cxnId="{84B1D2BC-A258-F644-9318-0D184E97B83D}">
      <dgm:prSet/>
      <dgm:spPr/>
      <dgm:t>
        <a:bodyPr/>
        <a:lstStyle/>
        <a:p>
          <a:endParaRPr lang="en-US" b="1"/>
        </a:p>
      </dgm:t>
    </dgm:pt>
    <dgm:pt modelId="{9B34EA35-2A2B-584D-BD50-73D5A32B87C4}">
      <dgm:prSet/>
      <dgm:spPr/>
      <dgm:t>
        <a:bodyPr/>
        <a:lstStyle/>
        <a:p>
          <a:pPr rtl="0"/>
          <a:r>
            <a:rPr lang="en-US" b="1" dirty="0"/>
            <a:t>REVELATION by the Word &amp; Spirit of God</a:t>
          </a:r>
        </a:p>
        <a:p>
          <a:pPr rtl="0"/>
          <a:r>
            <a:rPr lang="en-US" b="1" dirty="0"/>
            <a:t>Hebrews 11:3</a:t>
          </a:r>
        </a:p>
      </dgm:t>
    </dgm:pt>
    <dgm:pt modelId="{428197C2-FB64-1840-90C1-69CD83D43E9F}" type="parTrans" cxnId="{3DE63720-D90B-6040-B5D4-C02690992B9E}">
      <dgm:prSet/>
      <dgm:spPr/>
      <dgm:t>
        <a:bodyPr/>
        <a:lstStyle/>
        <a:p>
          <a:endParaRPr lang="en-US" b="1"/>
        </a:p>
      </dgm:t>
    </dgm:pt>
    <dgm:pt modelId="{7828DDD7-5348-6A44-A25B-6A9D0EA7B621}" type="sibTrans" cxnId="{3DE63720-D90B-6040-B5D4-C02690992B9E}">
      <dgm:prSet/>
      <dgm:spPr/>
      <dgm:t>
        <a:bodyPr/>
        <a:lstStyle/>
        <a:p>
          <a:endParaRPr lang="en-US" b="1"/>
        </a:p>
      </dgm:t>
    </dgm:pt>
    <dgm:pt modelId="{7B43BADB-33B8-6E40-A91D-FDADE9A80D9D}" type="pres">
      <dgm:prSet presAssocID="{441FB680-EF3B-A948-9044-12CF5D181BED}" presName="Name0" presStyleCnt="0">
        <dgm:presLayoutVars>
          <dgm:chMax val="1"/>
          <dgm:dir/>
          <dgm:animLvl val="ctr"/>
          <dgm:resizeHandles val="exact"/>
        </dgm:presLayoutVars>
      </dgm:prSet>
      <dgm:spPr/>
    </dgm:pt>
    <dgm:pt modelId="{A9A7877B-0178-034C-9C63-4A5DD6F9914D}" type="pres">
      <dgm:prSet presAssocID="{EE6EF08B-08FA-A248-B527-DFF118EF844B}" presName="centerShape" presStyleLbl="node0" presStyleIdx="0" presStyleCnt="1"/>
      <dgm:spPr/>
    </dgm:pt>
    <dgm:pt modelId="{7381F00A-72C1-BE4B-8487-62C10A96CD0E}" type="pres">
      <dgm:prSet presAssocID="{93FF1F6E-E01B-674A-A30A-6C8498E6937A}" presName="node" presStyleLbl="node1" presStyleIdx="0" presStyleCnt="5">
        <dgm:presLayoutVars>
          <dgm:bulletEnabled val="1"/>
        </dgm:presLayoutVars>
      </dgm:prSet>
      <dgm:spPr/>
    </dgm:pt>
    <dgm:pt modelId="{94419A12-610B-BF43-B766-F1DA831B1C1F}" type="pres">
      <dgm:prSet presAssocID="{93FF1F6E-E01B-674A-A30A-6C8498E6937A}" presName="dummy" presStyleCnt="0"/>
      <dgm:spPr/>
    </dgm:pt>
    <dgm:pt modelId="{8BB22E81-3038-E843-845A-9EBCB5C14D95}" type="pres">
      <dgm:prSet presAssocID="{1761F9A1-754B-8D48-8C21-EA1133110CC6}" presName="sibTrans" presStyleLbl="sibTrans2D1" presStyleIdx="0" presStyleCnt="5"/>
      <dgm:spPr/>
    </dgm:pt>
    <dgm:pt modelId="{696FCD55-0378-C349-BE18-F8DA11EA20A1}" type="pres">
      <dgm:prSet presAssocID="{F92F47E2-12FA-F242-AF3B-7FCFF7409E79}" presName="node" presStyleLbl="node1" presStyleIdx="1" presStyleCnt="5">
        <dgm:presLayoutVars>
          <dgm:bulletEnabled val="1"/>
        </dgm:presLayoutVars>
      </dgm:prSet>
      <dgm:spPr/>
    </dgm:pt>
    <dgm:pt modelId="{D4B178F6-8369-0749-BBDD-5AB4CD8C584B}" type="pres">
      <dgm:prSet presAssocID="{F92F47E2-12FA-F242-AF3B-7FCFF7409E79}" presName="dummy" presStyleCnt="0"/>
      <dgm:spPr/>
    </dgm:pt>
    <dgm:pt modelId="{B187B4E0-9900-7345-BBC5-A9E19977C6A5}" type="pres">
      <dgm:prSet presAssocID="{2E6CE27D-3671-094B-99AC-236C74EF5ABB}" presName="sibTrans" presStyleLbl="sibTrans2D1" presStyleIdx="1" presStyleCnt="5"/>
      <dgm:spPr/>
    </dgm:pt>
    <dgm:pt modelId="{BFD84C44-692F-054B-A09B-5BA49435A6F2}" type="pres">
      <dgm:prSet presAssocID="{330EFBEF-77DC-E546-B17F-4B8FED244EC3}" presName="node" presStyleLbl="node1" presStyleIdx="2" presStyleCnt="5">
        <dgm:presLayoutVars>
          <dgm:bulletEnabled val="1"/>
        </dgm:presLayoutVars>
      </dgm:prSet>
      <dgm:spPr/>
    </dgm:pt>
    <dgm:pt modelId="{BAF8F177-CA48-D447-A240-DEFCE770AD5A}" type="pres">
      <dgm:prSet presAssocID="{330EFBEF-77DC-E546-B17F-4B8FED244EC3}" presName="dummy" presStyleCnt="0"/>
      <dgm:spPr/>
    </dgm:pt>
    <dgm:pt modelId="{2E4F2780-9252-1C4E-A7CB-E59B65424B87}" type="pres">
      <dgm:prSet presAssocID="{DD09CEAA-23AF-874E-BE93-A32A506CCF48}" presName="sibTrans" presStyleLbl="sibTrans2D1" presStyleIdx="2" presStyleCnt="5"/>
      <dgm:spPr/>
    </dgm:pt>
    <dgm:pt modelId="{3515372C-B9F3-E14C-A2D9-E6C17BF924E8}" type="pres">
      <dgm:prSet presAssocID="{9B34EA35-2A2B-584D-BD50-73D5A32B87C4}" presName="node" presStyleLbl="node1" presStyleIdx="3" presStyleCnt="5">
        <dgm:presLayoutVars>
          <dgm:bulletEnabled val="1"/>
        </dgm:presLayoutVars>
      </dgm:prSet>
      <dgm:spPr/>
    </dgm:pt>
    <dgm:pt modelId="{B2463255-97EF-BE47-BE01-9FDE6E4C22B5}" type="pres">
      <dgm:prSet presAssocID="{9B34EA35-2A2B-584D-BD50-73D5A32B87C4}" presName="dummy" presStyleCnt="0"/>
      <dgm:spPr/>
    </dgm:pt>
    <dgm:pt modelId="{134983ED-47E0-AE4F-AD9C-4DF4E5AFCD6F}" type="pres">
      <dgm:prSet presAssocID="{7828DDD7-5348-6A44-A25B-6A9D0EA7B621}" presName="sibTrans" presStyleLbl="sibTrans2D1" presStyleIdx="3" presStyleCnt="5"/>
      <dgm:spPr/>
    </dgm:pt>
    <dgm:pt modelId="{02905231-3C89-8E4C-8A3A-5088798E76B5}" type="pres">
      <dgm:prSet presAssocID="{28EE3B92-B7A6-2C40-9001-02DD1C34DAB4}" presName="node" presStyleLbl="node1" presStyleIdx="4" presStyleCnt="5">
        <dgm:presLayoutVars>
          <dgm:bulletEnabled val="1"/>
        </dgm:presLayoutVars>
      </dgm:prSet>
      <dgm:spPr/>
    </dgm:pt>
    <dgm:pt modelId="{7DF77E57-3DA2-3B4F-8C98-1FF025472087}" type="pres">
      <dgm:prSet presAssocID="{28EE3B92-B7A6-2C40-9001-02DD1C34DAB4}" presName="dummy" presStyleCnt="0"/>
      <dgm:spPr/>
    </dgm:pt>
    <dgm:pt modelId="{F5E47408-9B8F-8143-B5A4-D01D3AC99AED}" type="pres">
      <dgm:prSet presAssocID="{7EBFBF3C-7659-D244-B96D-2C224766E4DD}" presName="sibTrans" presStyleLbl="sibTrans2D1" presStyleIdx="4" presStyleCnt="5"/>
      <dgm:spPr/>
    </dgm:pt>
  </dgm:ptLst>
  <dgm:cxnLst>
    <dgm:cxn modelId="{4D2C7A0B-E9A3-444A-AB80-EF4C3E2850AC}" type="presOf" srcId="{2E6CE27D-3671-094B-99AC-236C74EF5ABB}" destId="{B187B4E0-9900-7345-BBC5-A9E19977C6A5}" srcOrd="0" destOrd="0" presId="urn:microsoft.com/office/officeart/2005/8/layout/radial6"/>
    <dgm:cxn modelId="{237A690D-CD52-9F45-9ACA-464B7765EBDF}" type="presOf" srcId="{28EE3B92-B7A6-2C40-9001-02DD1C34DAB4}" destId="{02905231-3C89-8E4C-8A3A-5088798E76B5}" srcOrd="0" destOrd="0" presId="urn:microsoft.com/office/officeart/2005/8/layout/radial6"/>
    <dgm:cxn modelId="{3DE63720-D90B-6040-B5D4-C02690992B9E}" srcId="{EE6EF08B-08FA-A248-B527-DFF118EF844B}" destId="{9B34EA35-2A2B-584D-BD50-73D5A32B87C4}" srcOrd="3" destOrd="0" parTransId="{428197C2-FB64-1840-90C1-69CD83D43E9F}" sibTransId="{7828DDD7-5348-6A44-A25B-6A9D0EA7B621}"/>
    <dgm:cxn modelId="{7CC0C630-21C2-CC45-BB23-0AE6D941956A}" type="presOf" srcId="{DD09CEAA-23AF-874E-BE93-A32A506CCF48}" destId="{2E4F2780-9252-1C4E-A7CB-E59B65424B87}" srcOrd="0" destOrd="0" presId="urn:microsoft.com/office/officeart/2005/8/layout/radial6"/>
    <dgm:cxn modelId="{D3A89034-F754-5B42-B585-3E2C559DA542}" srcId="{EE6EF08B-08FA-A248-B527-DFF118EF844B}" destId="{330EFBEF-77DC-E546-B17F-4B8FED244EC3}" srcOrd="2" destOrd="0" parTransId="{2C0B5762-8729-F046-9D64-25F1EACC684A}" sibTransId="{DD09CEAA-23AF-874E-BE93-A32A506CCF48}"/>
    <dgm:cxn modelId="{F950BD37-0886-554B-B7D6-01FF1A2F9A44}" type="presOf" srcId="{441FB680-EF3B-A948-9044-12CF5D181BED}" destId="{7B43BADB-33B8-6E40-A91D-FDADE9A80D9D}" srcOrd="0" destOrd="0" presId="urn:microsoft.com/office/officeart/2005/8/layout/radial6"/>
    <dgm:cxn modelId="{A161E14A-0A12-CC40-9B72-7C6F7BB377A7}" srcId="{EE6EF08B-08FA-A248-B527-DFF118EF844B}" destId="{F92F47E2-12FA-F242-AF3B-7FCFF7409E79}" srcOrd="1" destOrd="0" parTransId="{A3031FE7-DD8F-2747-9159-30E357299AA1}" sibTransId="{2E6CE27D-3671-094B-99AC-236C74EF5ABB}"/>
    <dgm:cxn modelId="{9A41E25B-26CD-6849-A2AA-FF10E1B1B0EF}" type="presOf" srcId="{93FF1F6E-E01B-674A-A30A-6C8498E6937A}" destId="{7381F00A-72C1-BE4B-8487-62C10A96CD0E}" srcOrd="0" destOrd="0" presId="urn:microsoft.com/office/officeart/2005/8/layout/radial6"/>
    <dgm:cxn modelId="{0F374175-46A4-4C4E-A5A9-BEB294CD17A8}" type="presOf" srcId="{1761F9A1-754B-8D48-8C21-EA1133110CC6}" destId="{8BB22E81-3038-E843-845A-9EBCB5C14D95}" srcOrd="0" destOrd="0" presId="urn:microsoft.com/office/officeart/2005/8/layout/radial6"/>
    <dgm:cxn modelId="{249A4A78-BC09-0F49-B144-88821BB2661C}" type="presOf" srcId="{9B34EA35-2A2B-584D-BD50-73D5A32B87C4}" destId="{3515372C-B9F3-E14C-A2D9-E6C17BF924E8}" srcOrd="0" destOrd="0" presId="urn:microsoft.com/office/officeart/2005/8/layout/radial6"/>
    <dgm:cxn modelId="{C6FB8987-20D6-2445-9F98-B1331F9DC670}" type="presOf" srcId="{7EBFBF3C-7659-D244-B96D-2C224766E4DD}" destId="{F5E47408-9B8F-8143-B5A4-D01D3AC99AED}" srcOrd="0" destOrd="0" presId="urn:microsoft.com/office/officeart/2005/8/layout/radial6"/>
    <dgm:cxn modelId="{D0503399-C841-B444-B7EB-0912BC50D208}" type="presOf" srcId="{330EFBEF-77DC-E546-B17F-4B8FED244EC3}" destId="{BFD84C44-692F-054B-A09B-5BA49435A6F2}" srcOrd="0" destOrd="0" presId="urn:microsoft.com/office/officeart/2005/8/layout/radial6"/>
    <dgm:cxn modelId="{7C3AC6A4-5FC1-3248-858E-278170D76850}" srcId="{441FB680-EF3B-A948-9044-12CF5D181BED}" destId="{EE6EF08B-08FA-A248-B527-DFF118EF844B}" srcOrd="0" destOrd="0" parTransId="{7C74B458-3BDE-D14C-B68E-3683A908ECBC}" sibTransId="{3623883B-4978-0E46-B0E4-9F472902A982}"/>
    <dgm:cxn modelId="{84B1D2BC-A258-F644-9318-0D184E97B83D}" srcId="{EE6EF08B-08FA-A248-B527-DFF118EF844B}" destId="{28EE3B92-B7A6-2C40-9001-02DD1C34DAB4}" srcOrd="4" destOrd="0" parTransId="{FE5A19C5-086C-2647-9F73-D0F91697528C}" sibTransId="{7EBFBF3C-7659-D244-B96D-2C224766E4DD}"/>
    <dgm:cxn modelId="{ED963FC5-0D58-6D4D-BD21-D3968F92870F}" type="presOf" srcId="{EE6EF08B-08FA-A248-B527-DFF118EF844B}" destId="{A9A7877B-0178-034C-9C63-4A5DD6F9914D}" srcOrd="0" destOrd="0" presId="urn:microsoft.com/office/officeart/2005/8/layout/radial6"/>
    <dgm:cxn modelId="{C2AEB1C7-CBF8-0647-A303-5DFE12C81FD3}" type="presOf" srcId="{7828DDD7-5348-6A44-A25B-6A9D0EA7B621}" destId="{134983ED-47E0-AE4F-AD9C-4DF4E5AFCD6F}" srcOrd="0" destOrd="0" presId="urn:microsoft.com/office/officeart/2005/8/layout/radial6"/>
    <dgm:cxn modelId="{D73BC6D6-5ED6-394E-910A-ED95F83261F2}" type="presOf" srcId="{F92F47E2-12FA-F242-AF3B-7FCFF7409E79}" destId="{696FCD55-0378-C349-BE18-F8DA11EA20A1}" srcOrd="0" destOrd="0" presId="urn:microsoft.com/office/officeart/2005/8/layout/radial6"/>
    <dgm:cxn modelId="{638731F6-40DC-FD4F-B6AF-D7211C915258}" srcId="{EE6EF08B-08FA-A248-B527-DFF118EF844B}" destId="{93FF1F6E-E01B-674A-A30A-6C8498E6937A}" srcOrd="0" destOrd="0" parTransId="{7444A603-769E-CE40-97A2-BAC3148CBD5E}" sibTransId="{1761F9A1-754B-8D48-8C21-EA1133110CC6}"/>
    <dgm:cxn modelId="{910CC9AC-E63B-E649-B370-5AC5A224AED0}" type="presParOf" srcId="{7B43BADB-33B8-6E40-A91D-FDADE9A80D9D}" destId="{A9A7877B-0178-034C-9C63-4A5DD6F9914D}" srcOrd="0" destOrd="0" presId="urn:microsoft.com/office/officeart/2005/8/layout/radial6"/>
    <dgm:cxn modelId="{B7769EAF-446A-424B-BDD1-4B826E173A6C}" type="presParOf" srcId="{7B43BADB-33B8-6E40-A91D-FDADE9A80D9D}" destId="{7381F00A-72C1-BE4B-8487-62C10A96CD0E}" srcOrd="1" destOrd="0" presId="urn:microsoft.com/office/officeart/2005/8/layout/radial6"/>
    <dgm:cxn modelId="{B224D555-3A7C-D647-90E2-E0552BBC4F29}" type="presParOf" srcId="{7B43BADB-33B8-6E40-A91D-FDADE9A80D9D}" destId="{94419A12-610B-BF43-B766-F1DA831B1C1F}" srcOrd="2" destOrd="0" presId="urn:microsoft.com/office/officeart/2005/8/layout/radial6"/>
    <dgm:cxn modelId="{F445CB9A-D9D7-214D-AA53-40C0C87661E8}" type="presParOf" srcId="{7B43BADB-33B8-6E40-A91D-FDADE9A80D9D}" destId="{8BB22E81-3038-E843-845A-9EBCB5C14D95}" srcOrd="3" destOrd="0" presId="urn:microsoft.com/office/officeart/2005/8/layout/radial6"/>
    <dgm:cxn modelId="{23E10FB4-5D69-EA4D-836F-3F3EE5E443F3}" type="presParOf" srcId="{7B43BADB-33B8-6E40-A91D-FDADE9A80D9D}" destId="{696FCD55-0378-C349-BE18-F8DA11EA20A1}" srcOrd="4" destOrd="0" presId="urn:microsoft.com/office/officeart/2005/8/layout/radial6"/>
    <dgm:cxn modelId="{05DFD5E3-0B01-6746-9E44-DFC37998358A}" type="presParOf" srcId="{7B43BADB-33B8-6E40-A91D-FDADE9A80D9D}" destId="{D4B178F6-8369-0749-BBDD-5AB4CD8C584B}" srcOrd="5" destOrd="0" presId="urn:microsoft.com/office/officeart/2005/8/layout/radial6"/>
    <dgm:cxn modelId="{D43CED49-2AD3-2A47-914E-339763B40B7E}" type="presParOf" srcId="{7B43BADB-33B8-6E40-A91D-FDADE9A80D9D}" destId="{B187B4E0-9900-7345-BBC5-A9E19977C6A5}" srcOrd="6" destOrd="0" presId="urn:microsoft.com/office/officeart/2005/8/layout/radial6"/>
    <dgm:cxn modelId="{DAB034C7-9AA0-E94F-A69B-B3EED1BC4163}" type="presParOf" srcId="{7B43BADB-33B8-6E40-A91D-FDADE9A80D9D}" destId="{BFD84C44-692F-054B-A09B-5BA49435A6F2}" srcOrd="7" destOrd="0" presId="urn:microsoft.com/office/officeart/2005/8/layout/radial6"/>
    <dgm:cxn modelId="{98A7165B-F017-0E44-8D82-77417FE36D1B}" type="presParOf" srcId="{7B43BADB-33B8-6E40-A91D-FDADE9A80D9D}" destId="{BAF8F177-CA48-D447-A240-DEFCE770AD5A}" srcOrd="8" destOrd="0" presId="urn:microsoft.com/office/officeart/2005/8/layout/radial6"/>
    <dgm:cxn modelId="{3FD2DD98-EC27-3745-BFB9-8FDAEE3DDA98}" type="presParOf" srcId="{7B43BADB-33B8-6E40-A91D-FDADE9A80D9D}" destId="{2E4F2780-9252-1C4E-A7CB-E59B65424B87}" srcOrd="9" destOrd="0" presId="urn:microsoft.com/office/officeart/2005/8/layout/radial6"/>
    <dgm:cxn modelId="{5FF60A19-FE73-8441-AC8B-EFC237DF5281}" type="presParOf" srcId="{7B43BADB-33B8-6E40-A91D-FDADE9A80D9D}" destId="{3515372C-B9F3-E14C-A2D9-E6C17BF924E8}" srcOrd="10" destOrd="0" presId="urn:microsoft.com/office/officeart/2005/8/layout/radial6"/>
    <dgm:cxn modelId="{D4DE5C13-E7C1-BC4E-B1CF-CE0D11AF2681}" type="presParOf" srcId="{7B43BADB-33B8-6E40-A91D-FDADE9A80D9D}" destId="{B2463255-97EF-BE47-BE01-9FDE6E4C22B5}" srcOrd="11" destOrd="0" presId="urn:microsoft.com/office/officeart/2005/8/layout/radial6"/>
    <dgm:cxn modelId="{76DA44FC-B19C-B648-ACD8-B6445197FBAA}" type="presParOf" srcId="{7B43BADB-33B8-6E40-A91D-FDADE9A80D9D}" destId="{134983ED-47E0-AE4F-AD9C-4DF4E5AFCD6F}" srcOrd="12" destOrd="0" presId="urn:microsoft.com/office/officeart/2005/8/layout/radial6"/>
    <dgm:cxn modelId="{4AFA747B-C9AC-0841-A510-15ACE72273D8}" type="presParOf" srcId="{7B43BADB-33B8-6E40-A91D-FDADE9A80D9D}" destId="{02905231-3C89-8E4C-8A3A-5088798E76B5}" srcOrd="13" destOrd="0" presId="urn:microsoft.com/office/officeart/2005/8/layout/radial6"/>
    <dgm:cxn modelId="{68A75A2F-4CCE-FC4D-98F2-A5F0D64D8A62}" type="presParOf" srcId="{7B43BADB-33B8-6E40-A91D-FDADE9A80D9D}" destId="{7DF77E57-3DA2-3B4F-8C98-1FF025472087}" srcOrd="14" destOrd="0" presId="urn:microsoft.com/office/officeart/2005/8/layout/radial6"/>
    <dgm:cxn modelId="{AC0B27B8-F5FF-D844-B7B2-75279B3F500A}" type="presParOf" srcId="{7B43BADB-33B8-6E40-A91D-FDADE9A80D9D}" destId="{F5E47408-9B8F-8143-B5A4-D01D3AC99AE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2CEE36-0D4F-FD44-B007-8402918205A0}" type="doc">
      <dgm:prSet loTypeId="urn:microsoft.com/office/officeart/2005/8/layout/StepDownProcess" loCatId="" qsTypeId="urn:microsoft.com/office/officeart/2005/8/quickstyle/3d2" qsCatId="3D" csTypeId="urn:microsoft.com/office/officeart/2005/8/colors/colorful3" csCatId="colorful" phldr="1"/>
      <dgm:spPr/>
      <dgm:t>
        <a:bodyPr/>
        <a:lstStyle/>
        <a:p>
          <a:endParaRPr lang="en-US"/>
        </a:p>
      </dgm:t>
    </dgm:pt>
    <dgm:pt modelId="{EE1245B0-8176-654D-A998-FABF44193958}">
      <dgm:prSet phldrT="[Text]"/>
      <dgm:spPr/>
      <dgm:t>
        <a:bodyPr/>
        <a:lstStyle/>
        <a:p>
          <a:pPr rtl="0"/>
          <a:r>
            <a:rPr lang="en-US" dirty="0"/>
            <a:t>God’s Thoughts</a:t>
          </a:r>
        </a:p>
      </dgm:t>
    </dgm:pt>
    <dgm:pt modelId="{F772A1B3-62DF-0D46-B20E-7095BE1A77F5}" type="parTrans" cxnId="{700F0BCC-3D2B-3347-A489-F02815BE7F85}">
      <dgm:prSet/>
      <dgm:spPr/>
      <dgm:t>
        <a:bodyPr/>
        <a:lstStyle/>
        <a:p>
          <a:endParaRPr lang="en-US"/>
        </a:p>
      </dgm:t>
    </dgm:pt>
    <dgm:pt modelId="{9CFC3879-F120-7C41-A139-5A91F3FE6005}" type="sibTrans" cxnId="{700F0BCC-3D2B-3347-A489-F02815BE7F85}">
      <dgm:prSet/>
      <dgm:spPr/>
      <dgm:t>
        <a:bodyPr/>
        <a:lstStyle/>
        <a:p>
          <a:endParaRPr lang="en-US"/>
        </a:p>
      </dgm:t>
    </dgm:pt>
    <dgm:pt modelId="{C7F4F628-1C8C-A648-A1C0-73FE09DCF5E0}">
      <dgm:prSet phldrT="[Text]"/>
      <dgm:spPr/>
      <dgm:t>
        <a:bodyPr/>
        <a:lstStyle/>
        <a:p>
          <a:pPr rtl="0"/>
          <a:r>
            <a:rPr lang="en-US" dirty="0"/>
            <a:t>Thoughts are the initial substance of all things/realities awaiting expression or manifestation in the natural realm.</a:t>
          </a:r>
        </a:p>
      </dgm:t>
    </dgm:pt>
    <dgm:pt modelId="{E963ADE2-177A-D444-811D-E40420EE752C}" type="parTrans" cxnId="{F9898BD5-E4F7-6C46-A4A6-72424A6BA8C1}">
      <dgm:prSet/>
      <dgm:spPr/>
      <dgm:t>
        <a:bodyPr/>
        <a:lstStyle/>
        <a:p>
          <a:endParaRPr lang="en-US"/>
        </a:p>
      </dgm:t>
    </dgm:pt>
    <dgm:pt modelId="{CB84BBEA-8E50-B54B-93EC-E96C73665415}" type="sibTrans" cxnId="{F9898BD5-E4F7-6C46-A4A6-72424A6BA8C1}">
      <dgm:prSet/>
      <dgm:spPr/>
      <dgm:t>
        <a:bodyPr/>
        <a:lstStyle/>
        <a:p>
          <a:endParaRPr lang="en-US"/>
        </a:p>
      </dgm:t>
    </dgm:pt>
    <dgm:pt modelId="{E5B9B9B6-1984-4B4E-BEB5-67FDCE64AC21}">
      <dgm:prSet phldrT="[Text]"/>
      <dgm:spPr/>
      <dgm:t>
        <a:bodyPr/>
        <a:lstStyle/>
        <a:p>
          <a:pPr rtl="0"/>
          <a:r>
            <a:rPr lang="en-US" dirty="0"/>
            <a:t>God’s Words</a:t>
          </a:r>
        </a:p>
      </dgm:t>
    </dgm:pt>
    <dgm:pt modelId="{ABED25DB-1157-6E4E-890E-9FD6CAC07150}" type="parTrans" cxnId="{2F35984A-C704-F344-8F3C-7E7F0ADF1494}">
      <dgm:prSet/>
      <dgm:spPr/>
      <dgm:t>
        <a:bodyPr/>
        <a:lstStyle/>
        <a:p>
          <a:endParaRPr lang="en-US"/>
        </a:p>
      </dgm:t>
    </dgm:pt>
    <dgm:pt modelId="{223523C3-C72F-E74C-A1CB-D975B500D59F}" type="sibTrans" cxnId="{2F35984A-C704-F344-8F3C-7E7F0ADF1494}">
      <dgm:prSet/>
      <dgm:spPr/>
      <dgm:t>
        <a:bodyPr/>
        <a:lstStyle/>
        <a:p>
          <a:endParaRPr lang="en-US"/>
        </a:p>
      </dgm:t>
    </dgm:pt>
    <dgm:pt modelId="{6DE4BA6E-BAA7-754E-A8DB-A65C73454787}">
      <dgm:prSet phldrT="[Text]"/>
      <dgm:spPr/>
      <dgm:t>
        <a:bodyPr/>
        <a:lstStyle/>
        <a:p>
          <a:pPr rtl="0"/>
          <a:r>
            <a:rPr lang="en-US" dirty="0"/>
            <a:t>Words are carriers that give expression to thoughts for communication/reception to their destination through hearing.</a:t>
          </a:r>
        </a:p>
      </dgm:t>
    </dgm:pt>
    <dgm:pt modelId="{841E5365-F4E7-6943-832D-A085F31083A8}" type="parTrans" cxnId="{3E56C302-5B68-D843-B9E6-8CD0182FABC8}">
      <dgm:prSet/>
      <dgm:spPr/>
      <dgm:t>
        <a:bodyPr/>
        <a:lstStyle/>
        <a:p>
          <a:endParaRPr lang="en-US"/>
        </a:p>
      </dgm:t>
    </dgm:pt>
    <dgm:pt modelId="{1DBF654E-999B-774E-8D33-0CDC73427A1F}" type="sibTrans" cxnId="{3E56C302-5B68-D843-B9E6-8CD0182FABC8}">
      <dgm:prSet/>
      <dgm:spPr/>
      <dgm:t>
        <a:bodyPr/>
        <a:lstStyle/>
        <a:p>
          <a:endParaRPr lang="en-US"/>
        </a:p>
      </dgm:t>
    </dgm:pt>
    <dgm:pt modelId="{8F8054E4-89B2-4344-8FF7-9FAE554D04CE}">
      <dgm:prSet phldrT="[Text]"/>
      <dgm:spPr/>
      <dgm:t>
        <a:bodyPr/>
        <a:lstStyle/>
        <a:p>
          <a:pPr rtl="0"/>
          <a:r>
            <a:rPr lang="en-US" dirty="0"/>
            <a:t>Our Hearing</a:t>
          </a:r>
        </a:p>
      </dgm:t>
    </dgm:pt>
    <dgm:pt modelId="{822DDA0E-B73F-784F-8BF8-5647F51FB376}" type="parTrans" cxnId="{2FD5DF97-38BB-FF4B-8D96-13EFBEC5D177}">
      <dgm:prSet/>
      <dgm:spPr/>
      <dgm:t>
        <a:bodyPr/>
        <a:lstStyle/>
        <a:p>
          <a:endParaRPr lang="en-US"/>
        </a:p>
      </dgm:t>
    </dgm:pt>
    <dgm:pt modelId="{FFDB49AA-6BD8-194A-B616-E03C89E59F0F}" type="sibTrans" cxnId="{2FD5DF97-38BB-FF4B-8D96-13EFBEC5D177}">
      <dgm:prSet/>
      <dgm:spPr/>
      <dgm:t>
        <a:bodyPr/>
        <a:lstStyle/>
        <a:p>
          <a:endParaRPr lang="en-US"/>
        </a:p>
      </dgm:t>
    </dgm:pt>
    <dgm:pt modelId="{9007A920-CF84-4A41-B422-23EE9862A696}">
      <dgm:prSet phldrT="[Text]"/>
      <dgm:spPr/>
      <dgm:t>
        <a:bodyPr/>
        <a:lstStyle/>
        <a:p>
          <a:pPr rtl="0"/>
          <a:r>
            <a:rPr lang="en-US" dirty="0"/>
            <a:t>Hearing is the ability to  receive the thing of God into this world.</a:t>
          </a:r>
        </a:p>
      </dgm:t>
    </dgm:pt>
    <dgm:pt modelId="{96C0D26E-AF7F-0C41-ABA8-73BF7CE133DA}" type="parTrans" cxnId="{8E63A4DC-40E7-154E-8A31-00BEF82F8BA9}">
      <dgm:prSet/>
      <dgm:spPr/>
      <dgm:t>
        <a:bodyPr/>
        <a:lstStyle/>
        <a:p>
          <a:endParaRPr lang="en-US"/>
        </a:p>
      </dgm:t>
    </dgm:pt>
    <dgm:pt modelId="{E4519D51-EB37-DD4E-ADEB-7149587ED148}" type="sibTrans" cxnId="{8E63A4DC-40E7-154E-8A31-00BEF82F8BA9}">
      <dgm:prSet/>
      <dgm:spPr/>
      <dgm:t>
        <a:bodyPr/>
        <a:lstStyle/>
        <a:p>
          <a:endParaRPr lang="en-US"/>
        </a:p>
      </dgm:t>
    </dgm:pt>
    <dgm:pt modelId="{DFC59941-817F-5A41-9E3E-5DA207188E7B}">
      <dgm:prSet/>
      <dgm:spPr/>
      <dgm:t>
        <a:bodyPr/>
        <a:lstStyle/>
        <a:p>
          <a:pPr rtl="0"/>
          <a:r>
            <a:rPr lang="en-US" dirty="0"/>
            <a:t>Our Works - Words</a:t>
          </a:r>
        </a:p>
      </dgm:t>
    </dgm:pt>
    <dgm:pt modelId="{2EDF118A-1984-3C41-A802-6A675DE0A39C}" type="parTrans" cxnId="{096159CC-0911-7C48-BB15-F1CB19AEB602}">
      <dgm:prSet/>
      <dgm:spPr/>
      <dgm:t>
        <a:bodyPr/>
        <a:lstStyle/>
        <a:p>
          <a:endParaRPr lang="en-US"/>
        </a:p>
      </dgm:t>
    </dgm:pt>
    <dgm:pt modelId="{565F2A5D-C2A8-1A43-A3DC-1233C4FADB13}" type="sibTrans" cxnId="{096159CC-0911-7C48-BB15-F1CB19AEB602}">
      <dgm:prSet/>
      <dgm:spPr/>
      <dgm:t>
        <a:bodyPr/>
        <a:lstStyle/>
        <a:p>
          <a:endParaRPr lang="en-US"/>
        </a:p>
      </dgm:t>
    </dgm:pt>
    <dgm:pt modelId="{30A3587D-EA7A-2746-87C5-31C41B72E3A9}">
      <dgm:prSet phldrT="[Text]"/>
      <dgm:spPr/>
      <dgm:t>
        <a:bodyPr/>
        <a:lstStyle/>
        <a:p>
          <a:pPr rtl="0"/>
          <a:r>
            <a:rPr lang="en-US" dirty="0"/>
            <a:t>See Genesis 1 &amp; 2.</a:t>
          </a:r>
        </a:p>
      </dgm:t>
    </dgm:pt>
    <dgm:pt modelId="{19476C8F-F35C-3E4B-A69A-9C4EA8CF0666}" type="parTrans" cxnId="{B65FE3E9-BFE5-6C44-987D-414A8F8EC8F0}">
      <dgm:prSet/>
      <dgm:spPr/>
    </dgm:pt>
    <dgm:pt modelId="{60CB2690-46EA-F543-B7E1-06A80D181842}" type="sibTrans" cxnId="{B65FE3E9-BFE5-6C44-987D-414A8F8EC8F0}">
      <dgm:prSet/>
      <dgm:spPr/>
    </dgm:pt>
    <dgm:pt modelId="{9B3E9F38-3263-F541-AD37-CF976E45CBB3}" type="pres">
      <dgm:prSet presAssocID="{132CEE36-0D4F-FD44-B007-8402918205A0}" presName="rootnode" presStyleCnt="0">
        <dgm:presLayoutVars>
          <dgm:chMax/>
          <dgm:chPref/>
          <dgm:dir/>
          <dgm:animLvl val="lvl"/>
        </dgm:presLayoutVars>
      </dgm:prSet>
      <dgm:spPr/>
    </dgm:pt>
    <dgm:pt modelId="{F4DCF6F5-13D0-4B4F-BC07-723D3F3010CB}" type="pres">
      <dgm:prSet presAssocID="{EE1245B0-8176-654D-A998-FABF44193958}" presName="composite" presStyleCnt="0"/>
      <dgm:spPr/>
    </dgm:pt>
    <dgm:pt modelId="{B5A6BC78-D317-0F42-B748-C0017E0C4CE4}" type="pres">
      <dgm:prSet presAssocID="{EE1245B0-8176-654D-A998-FABF44193958}" presName="bentUpArrow1" presStyleLbl="alignImgPlace1" presStyleIdx="0" presStyleCnt="3"/>
      <dgm:spPr/>
    </dgm:pt>
    <dgm:pt modelId="{BDCD5019-162F-1E40-ADDA-D46B9A756530}" type="pres">
      <dgm:prSet presAssocID="{EE1245B0-8176-654D-A998-FABF44193958}" presName="ParentText" presStyleLbl="node1" presStyleIdx="0" presStyleCnt="4" custLinFactNeighborX="-27217">
        <dgm:presLayoutVars>
          <dgm:chMax val="1"/>
          <dgm:chPref val="1"/>
          <dgm:bulletEnabled val="1"/>
        </dgm:presLayoutVars>
      </dgm:prSet>
      <dgm:spPr/>
    </dgm:pt>
    <dgm:pt modelId="{12D3C8C5-284C-6546-BC8F-738AB37438DF}" type="pres">
      <dgm:prSet presAssocID="{EE1245B0-8176-654D-A998-FABF44193958}" presName="ChildText" presStyleLbl="revTx" presStyleIdx="0" presStyleCnt="3" custScaleX="456788" custLinFactX="48713" custLinFactNeighborX="100000" custLinFactNeighborY="-18232">
        <dgm:presLayoutVars>
          <dgm:chMax val="0"/>
          <dgm:chPref val="0"/>
          <dgm:bulletEnabled val="1"/>
        </dgm:presLayoutVars>
      </dgm:prSet>
      <dgm:spPr/>
    </dgm:pt>
    <dgm:pt modelId="{E5B90316-CEA4-D548-808E-E44A85402643}" type="pres">
      <dgm:prSet presAssocID="{9CFC3879-F120-7C41-A139-5A91F3FE6005}" presName="sibTrans" presStyleCnt="0"/>
      <dgm:spPr/>
    </dgm:pt>
    <dgm:pt modelId="{2BE79568-9D1F-F74E-82AD-FF2257090AAF}" type="pres">
      <dgm:prSet presAssocID="{E5B9B9B6-1984-4B4E-BEB5-67FDCE64AC21}" presName="composite" presStyleCnt="0"/>
      <dgm:spPr/>
    </dgm:pt>
    <dgm:pt modelId="{EE255B61-C38D-954F-A96D-28D1CD0406BE}" type="pres">
      <dgm:prSet presAssocID="{E5B9B9B6-1984-4B4E-BEB5-67FDCE64AC21}" presName="bentUpArrow1" presStyleLbl="alignImgPlace1" presStyleIdx="1" presStyleCnt="3"/>
      <dgm:spPr/>
    </dgm:pt>
    <dgm:pt modelId="{051A7B8F-F6BD-5445-9003-76DE733CFAA0}" type="pres">
      <dgm:prSet presAssocID="{E5B9B9B6-1984-4B4E-BEB5-67FDCE64AC21}" presName="ParentText" presStyleLbl="node1" presStyleIdx="1" presStyleCnt="4" custLinFactNeighborX="-30690">
        <dgm:presLayoutVars>
          <dgm:chMax val="1"/>
          <dgm:chPref val="1"/>
          <dgm:bulletEnabled val="1"/>
        </dgm:presLayoutVars>
      </dgm:prSet>
      <dgm:spPr/>
    </dgm:pt>
    <dgm:pt modelId="{E1501448-E5CA-DC4D-B876-45DA179F404A}" type="pres">
      <dgm:prSet presAssocID="{E5B9B9B6-1984-4B4E-BEB5-67FDCE64AC21}" presName="ChildText" presStyleLbl="revTx" presStyleIdx="1" presStyleCnt="3" custScaleX="398171" custLinFactX="17349" custLinFactNeighborX="100000" custLinFactNeighborY="-8161">
        <dgm:presLayoutVars>
          <dgm:chMax val="0"/>
          <dgm:chPref val="0"/>
          <dgm:bulletEnabled val="1"/>
        </dgm:presLayoutVars>
      </dgm:prSet>
      <dgm:spPr/>
    </dgm:pt>
    <dgm:pt modelId="{590FB061-58F0-5B40-9815-B7E971B9108A}" type="pres">
      <dgm:prSet presAssocID="{223523C3-C72F-E74C-A1CB-D975B500D59F}" presName="sibTrans" presStyleCnt="0"/>
      <dgm:spPr/>
    </dgm:pt>
    <dgm:pt modelId="{4A367BC9-0FB2-F843-9960-46D733E75DB6}" type="pres">
      <dgm:prSet presAssocID="{8F8054E4-89B2-4344-8FF7-9FAE554D04CE}" presName="composite" presStyleCnt="0"/>
      <dgm:spPr/>
    </dgm:pt>
    <dgm:pt modelId="{0080E6FB-1310-9B4A-B8D6-FCBCB7A99C39}" type="pres">
      <dgm:prSet presAssocID="{8F8054E4-89B2-4344-8FF7-9FAE554D04CE}" presName="bentUpArrow1" presStyleLbl="alignImgPlace1" presStyleIdx="2" presStyleCnt="3"/>
      <dgm:spPr/>
    </dgm:pt>
    <dgm:pt modelId="{0FE2F56B-3716-6B40-A701-395EC39B1F57}" type="pres">
      <dgm:prSet presAssocID="{8F8054E4-89B2-4344-8FF7-9FAE554D04CE}" presName="ParentText" presStyleLbl="node1" presStyleIdx="2" presStyleCnt="4" custLinFactNeighborX="-53771">
        <dgm:presLayoutVars>
          <dgm:chMax val="1"/>
          <dgm:chPref val="1"/>
          <dgm:bulletEnabled val="1"/>
        </dgm:presLayoutVars>
      </dgm:prSet>
      <dgm:spPr/>
    </dgm:pt>
    <dgm:pt modelId="{9F81D683-077D-F24B-9F3A-35BC1F9DE2F0}" type="pres">
      <dgm:prSet presAssocID="{8F8054E4-89B2-4344-8FF7-9FAE554D04CE}" presName="ChildText" presStyleLbl="revTx" presStyleIdx="2" presStyleCnt="3" custScaleX="242182" custLinFactNeighborX="1055">
        <dgm:presLayoutVars>
          <dgm:chMax val="0"/>
          <dgm:chPref val="0"/>
          <dgm:bulletEnabled val="1"/>
        </dgm:presLayoutVars>
      </dgm:prSet>
      <dgm:spPr/>
    </dgm:pt>
    <dgm:pt modelId="{531FF40B-5CC9-074A-92AA-FCE5773D444F}" type="pres">
      <dgm:prSet presAssocID="{FFDB49AA-6BD8-194A-B616-E03C89E59F0F}" presName="sibTrans" presStyleCnt="0"/>
      <dgm:spPr/>
    </dgm:pt>
    <dgm:pt modelId="{A6470952-FDE3-1548-9F3C-CB12524A7C7B}" type="pres">
      <dgm:prSet presAssocID="{DFC59941-817F-5A41-9E3E-5DA207188E7B}" presName="composite" presStyleCnt="0"/>
      <dgm:spPr/>
    </dgm:pt>
    <dgm:pt modelId="{3BF9B219-6FD7-6F4F-9108-163A1915ACEF}" type="pres">
      <dgm:prSet presAssocID="{DFC59941-817F-5A41-9E3E-5DA207188E7B}" presName="ParentText" presStyleLbl="node1" presStyleIdx="3" presStyleCnt="4" custLinFactNeighborX="-62159" custLinFactNeighborY="2193">
        <dgm:presLayoutVars>
          <dgm:chMax val="1"/>
          <dgm:chPref val="1"/>
          <dgm:bulletEnabled val="1"/>
        </dgm:presLayoutVars>
      </dgm:prSet>
      <dgm:spPr/>
    </dgm:pt>
  </dgm:ptLst>
  <dgm:cxnLst>
    <dgm:cxn modelId="{3E56C302-5B68-D843-B9E6-8CD0182FABC8}" srcId="{E5B9B9B6-1984-4B4E-BEB5-67FDCE64AC21}" destId="{6DE4BA6E-BAA7-754E-A8DB-A65C73454787}" srcOrd="0" destOrd="0" parTransId="{841E5365-F4E7-6943-832D-A085F31083A8}" sibTransId="{1DBF654E-999B-774E-8D33-0CDC73427A1F}"/>
    <dgm:cxn modelId="{2F35984A-C704-F344-8F3C-7E7F0ADF1494}" srcId="{132CEE36-0D4F-FD44-B007-8402918205A0}" destId="{E5B9B9B6-1984-4B4E-BEB5-67FDCE64AC21}" srcOrd="1" destOrd="0" parTransId="{ABED25DB-1157-6E4E-890E-9FD6CAC07150}" sibTransId="{223523C3-C72F-E74C-A1CB-D975B500D59F}"/>
    <dgm:cxn modelId="{6CD84A4C-332E-2440-9D50-A916B9226C13}" type="presOf" srcId="{EE1245B0-8176-654D-A998-FABF44193958}" destId="{BDCD5019-162F-1E40-ADDA-D46B9A756530}" srcOrd="0" destOrd="0" presId="urn:microsoft.com/office/officeart/2005/8/layout/StepDownProcess"/>
    <dgm:cxn modelId="{62243D6E-6161-0141-9D31-2EA8A298FFF2}" type="presOf" srcId="{E5B9B9B6-1984-4B4E-BEB5-67FDCE64AC21}" destId="{051A7B8F-F6BD-5445-9003-76DE733CFAA0}" srcOrd="0" destOrd="0" presId="urn:microsoft.com/office/officeart/2005/8/layout/StepDownProcess"/>
    <dgm:cxn modelId="{90F0C791-37EA-4E41-A3A4-4533F5169813}" type="presOf" srcId="{8F8054E4-89B2-4344-8FF7-9FAE554D04CE}" destId="{0FE2F56B-3716-6B40-A701-395EC39B1F57}" srcOrd="0" destOrd="0" presId="urn:microsoft.com/office/officeart/2005/8/layout/StepDownProcess"/>
    <dgm:cxn modelId="{2FD5DF97-38BB-FF4B-8D96-13EFBEC5D177}" srcId="{132CEE36-0D4F-FD44-B007-8402918205A0}" destId="{8F8054E4-89B2-4344-8FF7-9FAE554D04CE}" srcOrd="2" destOrd="0" parTransId="{822DDA0E-B73F-784F-8BF8-5647F51FB376}" sibTransId="{FFDB49AA-6BD8-194A-B616-E03C89E59F0F}"/>
    <dgm:cxn modelId="{DC187ABC-B94F-4741-B59D-08EDFDBB6CFD}" type="presOf" srcId="{6DE4BA6E-BAA7-754E-A8DB-A65C73454787}" destId="{E1501448-E5CA-DC4D-B876-45DA179F404A}" srcOrd="0" destOrd="0" presId="urn:microsoft.com/office/officeart/2005/8/layout/StepDownProcess"/>
    <dgm:cxn modelId="{700F0BCC-3D2B-3347-A489-F02815BE7F85}" srcId="{132CEE36-0D4F-FD44-B007-8402918205A0}" destId="{EE1245B0-8176-654D-A998-FABF44193958}" srcOrd="0" destOrd="0" parTransId="{F772A1B3-62DF-0D46-B20E-7095BE1A77F5}" sibTransId="{9CFC3879-F120-7C41-A139-5A91F3FE6005}"/>
    <dgm:cxn modelId="{096159CC-0911-7C48-BB15-F1CB19AEB602}" srcId="{132CEE36-0D4F-FD44-B007-8402918205A0}" destId="{DFC59941-817F-5A41-9E3E-5DA207188E7B}" srcOrd="3" destOrd="0" parTransId="{2EDF118A-1984-3C41-A802-6A675DE0A39C}" sibTransId="{565F2A5D-C2A8-1A43-A3DC-1233C4FADB13}"/>
    <dgm:cxn modelId="{F9898BD5-E4F7-6C46-A4A6-72424A6BA8C1}" srcId="{EE1245B0-8176-654D-A998-FABF44193958}" destId="{C7F4F628-1C8C-A648-A1C0-73FE09DCF5E0}" srcOrd="0" destOrd="0" parTransId="{E963ADE2-177A-D444-811D-E40420EE752C}" sibTransId="{CB84BBEA-8E50-B54B-93EC-E96C73665415}"/>
    <dgm:cxn modelId="{38AA09DC-021A-6741-BE9C-C10A7121D5BE}" type="presOf" srcId="{9007A920-CF84-4A41-B422-23EE9862A696}" destId="{9F81D683-077D-F24B-9F3A-35BC1F9DE2F0}" srcOrd="0" destOrd="0" presId="urn:microsoft.com/office/officeart/2005/8/layout/StepDownProcess"/>
    <dgm:cxn modelId="{8E63A4DC-40E7-154E-8A31-00BEF82F8BA9}" srcId="{8F8054E4-89B2-4344-8FF7-9FAE554D04CE}" destId="{9007A920-CF84-4A41-B422-23EE9862A696}" srcOrd="0" destOrd="0" parTransId="{96C0D26E-AF7F-0C41-ABA8-73BF7CE133DA}" sibTransId="{E4519D51-EB37-DD4E-ADEB-7149587ED148}"/>
    <dgm:cxn modelId="{BB53F6DE-3AAA-E446-9051-7934612B14BB}" type="presOf" srcId="{30A3587D-EA7A-2746-87C5-31C41B72E3A9}" destId="{12D3C8C5-284C-6546-BC8F-738AB37438DF}" srcOrd="0" destOrd="1" presId="urn:microsoft.com/office/officeart/2005/8/layout/StepDownProcess"/>
    <dgm:cxn modelId="{3DF8E8E3-4F83-5E4A-94F0-93970D9F893C}" type="presOf" srcId="{132CEE36-0D4F-FD44-B007-8402918205A0}" destId="{9B3E9F38-3263-F541-AD37-CF976E45CBB3}" srcOrd="0" destOrd="0" presId="urn:microsoft.com/office/officeart/2005/8/layout/StepDownProcess"/>
    <dgm:cxn modelId="{B65FE3E9-BFE5-6C44-987D-414A8F8EC8F0}" srcId="{EE1245B0-8176-654D-A998-FABF44193958}" destId="{30A3587D-EA7A-2746-87C5-31C41B72E3A9}" srcOrd="1" destOrd="0" parTransId="{19476C8F-F35C-3E4B-A69A-9C4EA8CF0666}" sibTransId="{60CB2690-46EA-F543-B7E1-06A80D181842}"/>
    <dgm:cxn modelId="{C58659EE-B3F5-7A41-BA3C-E05C1EABE5FC}" type="presOf" srcId="{C7F4F628-1C8C-A648-A1C0-73FE09DCF5E0}" destId="{12D3C8C5-284C-6546-BC8F-738AB37438DF}" srcOrd="0" destOrd="0" presId="urn:microsoft.com/office/officeart/2005/8/layout/StepDownProcess"/>
    <dgm:cxn modelId="{0E0B1EEF-1081-E34E-AF27-F24F124E8B2A}" type="presOf" srcId="{DFC59941-817F-5A41-9E3E-5DA207188E7B}" destId="{3BF9B219-6FD7-6F4F-9108-163A1915ACEF}" srcOrd="0" destOrd="0" presId="urn:microsoft.com/office/officeart/2005/8/layout/StepDownProcess"/>
    <dgm:cxn modelId="{D281FC26-DF8B-6845-98A8-E379FCB728FA}" type="presParOf" srcId="{9B3E9F38-3263-F541-AD37-CF976E45CBB3}" destId="{F4DCF6F5-13D0-4B4F-BC07-723D3F3010CB}" srcOrd="0" destOrd="0" presId="urn:microsoft.com/office/officeart/2005/8/layout/StepDownProcess"/>
    <dgm:cxn modelId="{30E44168-E1ED-4A45-9B8C-4D9AA92086D5}" type="presParOf" srcId="{F4DCF6F5-13D0-4B4F-BC07-723D3F3010CB}" destId="{B5A6BC78-D317-0F42-B748-C0017E0C4CE4}" srcOrd="0" destOrd="0" presId="urn:microsoft.com/office/officeart/2005/8/layout/StepDownProcess"/>
    <dgm:cxn modelId="{C7DF8D42-1E98-1F4E-A62C-E89830A6AA0E}" type="presParOf" srcId="{F4DCF6F5-13D0-4B4F-BC07-723D3F3010CB}" destId="{BDCD5019-162F-1E40-ADDA-D46B9A756530}" srcOrd="1" destOrd="0" presId="urn:microsoft.com/office/officeart/2005/8/layout/StepDownProcess"/>
    <dgm:cxn modelId="{35F2224E-5017-C64F-873D-055BA223E9AC}" type="presParOf" srcId="{F4DCF6F5-13D0-4B4F-BC07-723D3F3010CB}" destId="{12D3C8C5-284C-6546-BC8F-738AB37438DF}" srcOrd="2" destOrd="0" presId="urn:microsoft.com/office/officeart/2005/8/layout/StepDownProcess"/>
    <dgm:cxn modelId="{96D14F31-F06D-0E47-A741-C91EB67AE7D8}" type="presParOf" srcId="{9B3E9F38-3263-F541-AD37-CF976E45CBB3}" destId="{E5B90316-CEA4-D548-808E-E44A85402643}" srcOrd="1" destOrd="0" presId="urn:microsoft.com/office/officeart/2005/8/layout/StepDownProcess"/>
    <dgm:cxn modelId="{17AD32A8-C264-314A-9125-74FEA304423B}" type="presParOf" srcId="{9B3E9F38-3263-F541-AD37-CF976E45CBB3}" destId="{2BE79568-9D1F-F74E-82AD-FF2257090AAF}" srcOrd="2" destOrd="0" presId="urn:microsoft.com/office/officeart/2005/8/layout/StepDownProcess"/>
    <dgm:cxn modelId="{295AA7B9-F666-A34F-9221-3B49FAE288EF}" type="presParOf" srcId="{2BE79568-9D1F-F74E-82AD-FF2257090AAF}" destId="{EE255B61-C38D-954F-A96D-28D1CD0406BE}" srcOrd="0" destOrd="0" presId="urn:microsoft.com/office/officeart/2005/8/layout/StepDownProcess"/>
    <dgm:cxn modelId="{1CC11ABA-0607-E14E-926E-22C4E4A6C539}" type="presParOf" srcId="{2BE79568-9D1F-F74E-82AD-FF2257090AAF}" destId="{051A7B8F-F6BD-5445-9003-76DE733CFAA0}" srcOrd="1" destOrd="0" presId="urn:microsoft.com/office/officeart/2005/8/layout/StepDownProcess"/>
    <dgm:cxn modelId="{0CF1EE13-1B01-4340-A815-6BCB8302EC48}" type="presParOf" srcId="{2BE79568-9D1F-F74E-82AD-FF2257090AAF}" destId="{E1501448-E5CA-DC4D-B876-45DA179F404A}" srcOrd="2" destOrd="0" presId="urn:microsoft.com/office/officeart/2005/8/layout/StepDownProcess"/>
    <dgm:cxn modelId="{F1394EEC-CD4D-E44F-A953-9B3478CA2C41}" type="presParOf" srcId="{9B3E9F38-3263-F541-AD37-CF976E45CBB3}" destId="{590FB061-58F0-5B40-9815-B7E971B9108A}" srcOrd="3" destOrd="0" presId="urn:microsoft.com/office/officeart/2005/8/layout/StepDownProcess"/>
    <dgm:cxn modelId="{163E4F19-F2D5-CC49-90E4-A1BA60E2910F}" type="presParOf" srcId="{9B3E9F38-3263-F541-AD37-CF976E45CBB3}" destId="{4A367BC9-0FB2-F843-9960-46D733E75DB6}" srcOrd="4" destOrd="0" presId="urn:microsoft.com/office/officeart/2005/8/layout/StepDownProcess"/>
    <dgm:cxn modelId="{6D560AC2-4AE9-7449-9E59-222FAFC8CF26}" type="presParOf" srcId="{4A367BC9-0FB2-F843-9960-46D733E75DB6}" destId="{0080E6FB-1310-9B4A-B8D6-FCBCB7A99C39}" srcOrd="0" destOrd="0" presId="urn:microsoft.com/office/officeart/2005/8/layout/StepDownProcess"/>
    <dgm:cxn modelId="{CE6C1D27-B8A6-9444-A200-8B328F2EE28D}" type="presParOf" srcId="{4A367BC9-0FB2-F843-9960-46D733E75DB6}" destId="{0FE2F56B-3716-6B40-A701-395EC39B1F57}" srcOrd="1" destOrd="0" presId="urn:microsoft.com/office/officeart/2005/8/layout/StepDownProcess"/>
    <dgm:cxn modelId="{68882C4A-6C48-584F-AB86-6828224A1907}" type="presParOf" srcId="{4A367BC9-0FB2-F843-9960-46D733E75DB6}" destId="{9F81D683-077D-F24B-9F3A-35BC1F9DE2F0}" srcOrd="2" destOrd="0" presId="urn:microsoft.com/office/officeart/2005/8/layout/StepDownProcess"/>
    <dgm:cxn modelId="{CF4AF81A-A83D-5C47-A24E-81FE3C932BD2}" type="presParOf" srcId="{9B3E9F38-3263-F541-AD37-CF976E45CBB3}" destId="{531FF40B-5CC9-074A-92AA-FCE5773D444F}" srcOrd="5" destOrd="0" presId="urn:microsoft.com/office/officeart/2005/8/layout/StepDownProcess"/>
    <dgm:cxn modelId="{8AC08227-1549-2A42-8567-22C260FD654A}" type="presParOf" srcId="{9B3E9F38-3263-F541-AD37-CF976E45CBB3}" destId="{A6470952-FDE3-1548-9F3C-CB12524A7C7B}" srcOrd="6" destOrd="0" presId="urn:microsoft.com/office/officeart/2005/8/layout/StepDownProcess"/>
    <dgm:cxn modelId="{F080E6BD-D46A-6249-A8B3-67A113F7608B}" type="presParOf" srcId="{A6470952-FDE3-1548-9F3C-CB12524A7C7B}" destId="{3BF9B219-6FD7-6F4F-9108-163A1915ACE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5B1837-9C6A-F04D-8306-39847B80C015}" type="doc">
      <dgm:prSet loTypeId="urn:microsoft.com/office/officeart/2009/3/layout/RandomtoResultProcess" loCatId="" qsTypeId="urn:microsoft.com/office/officeart/2005/8/quickstyle/simple1" qsCatId="simple" csTypeId="urn:microsoft.com/office/officeart/2005/8/colors/colorful1" csCatId="colorful" phldr="1"/>
      <dgm:spPr/>
      <dgm:t>
        <a:bodyPr/>
        <a:lstStyle/>
        <a:p>
          <a:endParaRPr lang="en-US"/>
        </a:p>
      </dgm:t>
    </dgm:pt>
    <dgm:pt modelId="{82D0F046-9E61-F248-8901-024BFBC5E77F}">
      <dgm:prSet phldrT="[Text]" custT="1"/>
      <dgm:spPr/>
      <dgm:t>
        <a:bodyPr/>
        <a:lstStyle/>
        <a:p>
          <a:pPr rtl="0"/>
          <a:r>
            <a:rPr lang="en-US" sz="1800" b="1" dirty="0"/>
            <a:t>GOD’S WORD Creative Substance</a:t>
          </a:r>
        </a:p>
      </dgm:t>
    </dgm:pt>
    <dgm:pt modelId="{242A626F-F432-7F4E-977A-A47FC5539094}" type="parTrans" cxnId="{C27DFB1A-4770-DF48-BAFF-3F8FB9BA2E29}">
      <dgm:prSet/>
      <dgm:spPr/>
      <dgm:t>
        <a:bodyPr/>
        <a:lstStyle/>
        <a:p>
          <a:endParaRPr lang="en-US"/>
        </a:p>
      </dgm:t>
    </dgm:pt>
    <dgm:pt modelId="{E3DB7BC0-3147-CF4B-813C-ED82A246B156}" type="sibTrans" cxnId="{C27DFB1A-4770-DF48-BAFF-3F8FB9BA2E29}">
      <dgm:prSet/>
      <dgm:spPr/>
      <dgm:t>
        <a:bodyPr/>
        <a:lstStyle/>
        <a:p>
          <a:endParaRPr lang="en-US"/>
        </a:p>
      </dgm:t>
    </dgm:pt>
    <dgm:pt modelId="{EC05ADC1-F414-BE47-9848-00AAB166A926}">
      <dgm:prSet phldrT="[Text]" custT="1"/>
      <dgm:spPr/>
      <dgm:t>
        <a:bodyPr/>
        <a:lstStyle/>
        <a:p>
          <a:pPr rtl="0">
            <a:lnSpc>
              <a:spcPct val="90000"/>
            </a:lnSpc>
          </a:pPr>
          <a:r>
            <a:rPr lang="en-US" sz="2400" dirty="0"/>
            <a:t>CREATION</a:t>
          </a:r>
        </a:p>
      </dgm:t>
    </dgm:pt>
    <dgm:pt modelId="{0DE4270B-F703-F146-9B98-3870979F497A}" type="parTrans" cxnId="{38C911D7-230A-C445-8B6D-CEA34E9EDBEC}">
      <dgm:prSet/>
      <dgm:spPr/>
      <dgm:t>
        <a:bodyPr/>
        <a:lstStyle/>
        <a:p>
          <a:endParaRPr lang="en-US"/>
        </a:p>
      </dgm:t>
    </dgm:pt>
    <dgm:pt modelId="{231C3715-17A4-DC44-BCBC-51EE0327D215}" type="sibTrans" cxnId="{38C911D7-230A-C445-8B6D-CEA34E9EDBEC}">
      <dgm:prSet/>
      <dgm:spPr/>
      <dgm:t>
        <a:bodyPr/>
        <a:lstStyle/>
        <a:p>
          <a:endParaRPr lang="en-US"/>
        </a:p>
      </dgm:t>
    </dgm:pt>
    <dgm:pt modelId="{8CD5A1F9-0272-3040-A6E2-8F5616DF19E1}">
      <dgm:prSet phldrT="[Text]" custT="1"/>
      <dgm:spPr/>
      <dgm:t>
        <a:bodyPr/>
        <a:lstStyle/>
        <a:p>
          <a:pPr rtl="0"/>
          <a:r>
            <a:rPr lang="en-US" sz="2400" dirty="0"/>
            <a:t>Hearing + Believing</a:t>
          </a:r>
        </a:p>
        <a:p>
          <a:pPr rtl="0"/>
          <a:r>
            <a:rPr lang="en-US" sz="1600" dirty="0"/>
            <a:t>God’s Word</a:t>
          </a:r>
        </a:p>
      </dgm:t>
    </dgm:pt>
    <dgm:pt modelId="{7F6E2AC1-586C-084B-A93B-E5F4DBBC1918}" type="parTrans" cxnId="{B1A67D28-F420-784A-88C9-E7D88BB3101C}">
      <dgm:prSet/>
      <dgm:spPr/>
      <dgm:t>
        <a:bodyPr/>
        <a:lstStyle/>
        <a:p>
          <a:endParaRPr lang="en-US"/>
        </a:p>
      </dgm:t>
    </dgm:pt>
    <dgm:pt modelId="{30C0BEEE-842E-984A-BD4A-529CD4624C2C}" type="sibTrans" cxnId="{B1A67D28-F420-784A-88C9-E7D88BB3101C}">
      <dgm:prSet/>
      <dgm:spPr/>
      <dgm:t>
        <a:bodyPr/>
        <a:lstStyle/>
        <a:p>
          <a:endParaRPr lang="en-US"/>
        </a:p>
      </dgm:t>
    </dgm:pt>
    <dgm:pt modelId="{5DFF3EFC-DE08-8F4F-A2ED-D9DEC3E101B7}">
      <dgm:prSet phldrT="[Text]" custT="1"/>
      <dgm:spPr/>
      <dgm:t>
        <a:bodyPr/>
        <a:lstStyle/>
        <a:p>
          <a:pPr rtl="0"/>
          <a:r>
            <a:rPr lang="en-US" sz="2400" dirty="0"/>
            <a:t>Receipt by Faith</a:t>
          </a:r>
        </a:p>
        <a:p>
          <a:pPr rtl="0"/>
          <a:r>
            <a:rPr lang="en-US" sz="1600" dirty="0"/>
            <a:t>God’s Word</a:t>
          </a:r>
        </a:p>
      </dgm:t>
    </dgm:pt>
    <dgm:pt modelId="{6E8CBD14-0B3F-BC41-8426-B59BD8B80624}" type="parTrans" cxnId="{E5A12F75-C8B5-0245-A1AC-56F8698623D6}">
      <dgm:prSet/>
      <dgm:spPr/>
      <dgm:t>
        <a:bodyPr/>
        <a:lstStyle/>
        <a:p>
          <a:endParaRPr lang="en-US"/>
        </a:p>
      </dgm:t>
    </dgm:pt>
    <dgm:pt modelId="{6C236CAC-293A-394E-BF8B-731F268B46D8}" type="sibTrans" cxnId="{E5A12F75-C8B5-0245-A1AC-56F8698623D6}">
      <dgm:prSet/>
      <dgm:spPr/>
      <dgm:t>
        <a:bodyPr/>
        <a:lstStyle/>
        <a:p>
          <a:endParaRPr lang="en-US"/>
        </a:p>
      </dgm:t>
    </dgm:pt>
    <dgm:pt modelId="{EA953180-2A59-5347-9A43-B303C3C86D81}">
      <dgm:prSet/>
      <dgm:spPr/>
      <dgm:t>
        <a:bodyPr/>
        <a:lstStyle/>
        <a:p>
          <a:pPr rtl="0"/>
          <a:endParaRPr lang="en-US"/>
        </a:p>
      </dgm:t>
    </dgm:pt>
    <dgm:pt modelId="{AFA28A24-228C-BF4B-96D2-1572342EB518}" type="parTrans" cxnId="{4C0B8A3E-00A3-F843-8BAB-9D31E7986936}">
      <dgm:prSet/>
      <dgm:spPr/>
      <dgm:t>
        <a:bodyPr/>
        <a:lstStyle/>
        <a:p>
          <a:endParaRPr lang="en-US"/>
        </a:p>
      </dgm:t>
    </dgm:pt>
    <dgm:pt modelId="{41522E5B-CE13-C344-8CC6-76BE77093438}" type="sibTrans" cxnId="{4C0B8A3E-00A3-F843-8BAB-9D31E7986936}">
      <dgm:prSet/>
      <dgm:spPr/>
      <dgm:t>
        <a:bodyPr/>
        <a:lstStyle/>
        <a:p>
          <a:endParaRPr lang="en-US"/>
        </a:p>
      </dgm:t>
    </dgm:pt>
    <dgm:pt modelId="{25569B37-24E2-6D46-A7C7-742C93B336E0}">
      <dgm:prSet/>
      <dgm:spPr>
        <a:solidFill>
          <a:schemeClr val="accent5">
            <a:hueOff val="0"/>
            <a:satOff val="0"/>
            <a:lumOff val="0"/>
            <a:alpha val="21009"/>
          </a:schemeClr>
        </a:solidFill>
      </dgm:spPr>
      <dgm:t>
        <a:bodyPr/>
        <a:lstStyle/>
        <a:p>
          <a:pPr rtl="0"/>
          <a:r>
            <a:rPr lang="en-US" b="1" dirty="0">
              <a:solidFill>
                <a:schemeClr val="tx1"/>
              </a:solidFill>
            </a:rPr>
            <a:t>MANIFESTATION</a:t>
          </a:r>
        </a:p>
        <a:p>
          <a:pPr rtl="0"/>
          <a:r>
            <a:rPr lang="en-US" b="1" dirty="0">
              <a:solidFill>
                <a:schemeClr val="tx1"/>
              </a:solidFill>
            </a:rPr>
            <a:t>of God’s Word</a:t>
          </a:r>
          <a:r>
            <a:rPr lang="en-US" dirty="0">
              <a:solidFill>
                <a:schemeClr val="tx1"/>
              </a:solidFill>
            </a:rPr>
            <a:t>  Word or Deed</a:t>
          </a:r>
        </a:p>
      </dgm:t>
    </dgm:pt>
    <dgm:pt modelId="{24FD0996-42B3-A048-AFBF-5B4853F249B0}" type="sibTrans" cxnId="{C5EADFC5-BFF3-AC47-BCB3-642CF1F0EEE5}">
      <dgm:prSet/>
      <dgm:spPr/>
      <dgm:t>
        <a:bodyPr/>
        <a:lstStyle/>
        <a:p>
          <a:endParaRPr lang="en-US"/>
        </a:p>
      </dgm:t>
    </dgm:pt>
    <dgm:pt modelId="{FFC178F6-3F3A-5C45-87DD-1F20E64C1BA6}" type="parTrans" cxnId="{C5EADFC5-BFF3-AC47-BCB3-642CF1F0EEE5}">
      <dgm:prSet/>
      <dgm:spPr/>
      <dgm:t>
        <a:bodyPr/>
        <a:lstStyle/>
        <a:p>
          <a:endParaRPr lang="en-US"/>
        </a:p>
      </dgm:t>
    </dgm:pt>
    <dgm:pt modelId="{8D71227E-3385-0545-843D-CE772F7BE560}" type="pres">
      <dgm:prSet presAssocID="{D45B1837-9C6A-F04D-8306-39847B80C015}" presName="Name0" presStyleCnt="0">
        <dgm:presLayoutVars>
          <dgm:dir/>
          <dgm:animOne val="branch"/>
          <dgm:animLvl val="lvl"/>
        </dgm:presLayoutVars>
      </dgm:prSet>
      <dgm:spPr/>
    </dgm:pt>
    <dgm:pt modelId="{E4B95033-767D-BC4C-A612-E3E729D2D679}" type="pres">
      <dgm:prSet presAssocID="{82D0F046-9E61-F248-8901-024BFBC5E77F}" presName="chaos" presStyleCnt="0"/>
      <dgm:spPr/>
    </dgm:pt>
    <dgm:pt modelId="{BB55E339-FD19-6148-A4A8-949C6430ACF4}" type="pres">
      <dgm:prSet presAssocID="{82D0F046-9E61-F248-8901-024BFBC5E77F}" presName="parTx1" presStyleLbl="revTx" presStyleIdx="0" presStyleCnt="5"/>
      <dgm:spPr/>
    </dgm:pt>
    <dgm:pt modelId="{D1384B5C-B529-8D48-9C32-158FFA5B68E7}" type="pres">
      <dgm:prSet presAssocID="{82D0F046-9E61-F248-8901-024BFBC5E77F}" presName="desTx1" presStyleLbl="revTx" presStyleIdx="1" presStyleCnt="5" custScaleX="124907" custScaleY="43527" custLinFactNeighborX="-24" custLinFactNeighborY="-28722">
        <dgm:presLayoutVars>
          <dgm:bulletEnabled val="1"/>
        </dgm:presLayoutVars>
      </dgm:prSet>
      <dgm:spPr/>
    </dgm:pt>
    <dgm:pt modelId="{3D4B4238-1DB3-724E-B1F5-58C1549B6695}" type="pres">
      <dgm:prSet presAssocID="{82D0F046-9E61-F248-8901-024BFBC5E77F}" presName="c1" presStyleLbl="node1" presStyleIdx="0" presStyleCnt="19"/>
      <dgm:spPr/>
    </dgm:pt>
    <dgm:pt modelId="{AA313622-F7F7-C54B-AFBB-A137752C25C1}" type="pres">
      <dgm:prSet presAssocID="{82D0F046-9E61-F248-8901-024BFBC5E77F}" presName="c2" presStyleLbl="node1" presStyleIdx="1" presStyleCnt="19"/>
      <dgm:spPr/>
    </dgm:pt>
    <dgm:pt modelId="{2E5A2292-4CFA-4345-A3A8-10A54A114D62}" type="pres">
      <dgm:prSet presAssocID="{82D0F046-9E61-F248-8901-024BFBC5E77F}" presName="c3" presStyleLbl="node1" presStyleIdx="2" presStyleCnt="19"/>
      <dgm:spPr/>
    </dgm:pt>
    <dgm:pt modelId="{900136BD-F0C6-5F40-842E-6CFEFBFEED9D}" type="pres">
      <dgm:prSet presAssocID="{82D0F046-9E61-F248-8901-024BFBC5E77F}" presName="c4" presStyleLbl="node1" presStyleIdx="3" presStyleCnt="19"/>
      <dgm:spPr/>
    </dgm:pt>
    <dgm:pt modelId="{23F72C35-24EE-EB4A-B890-701D09BF19F0}" type="pres">
      <dgm:prSet presAssocID="{82D0F046-9E61-F248-8901-024BFBC5E77F}" presName="c5" presStyleLbl="node1" presStyleIdx="4" presStyleCnt="19"/>
      <dgm:spPr/>
    </dgm:pt>
    <dgm:pt modelId="{BD3C13F6-053A-7C4A-B285-914BEAC3BB82}" type="pres">
      <dgm:prSet presAssocID="{82D0F046-9E61-F248-8901-024BFBC5E77F}" presName="c6" presStyleLbl="node1" presStyleIdx="5" presStyleCnt="19"/>
      <dgm:spPr/>
    </dgm:pt>
    <dgm:pt modelId="{761496A8-3DF4-D547-9B71-B70AE9DA82E6}" type="pres">
      <dgm:prSet presAssocID="{82D0F046-9E61-F248-8901-024BFBC5E77F}" presName="c7" presStyleLbl="node1" presStyleIdx="6" presStyleCnt="19"/>
      <dgm:spPr/>
    </dgm:pt>
    <dgm:pt modelId="{1B9BE7A1-D47A-334F-8831-CD21C76DB5D0}" type="pres">
      <dgm:prSet presAssocID="{82D0F046-9E61-F248-8901-024BFBC5E77F}" presName="c8" presStyleLbl="node1" presStyleIdx="7" presStyleCnt="19"/>
      <dgm:spPr/>
    </dgm:pt>
    <dgm:pt modelId="{8B64DE0D-A466-9144-849E-2E2B89B90F01}" type="pres">
      <dgm:prSet presAssocID="{82D0F046-9E61-F248-8901-024BFBC5E77F}" presName="c9" presStyleLbl="node1" presStyleIdx="8" presStyleCnt="19"/>
      <dgm:spPr/>
    </dgm:pt>
    <dgm:pt modelId="{F6F3D4D9-ABCB-FB48-915F-5053D2014E42}" type="pres">
      <dgm:prSet presAssocID="{82D0F046-9E61-F248-8901-024BFBC5E77F}" presName="c10" presStyleLbl="node1" presStyleIdx="9" presStyleCnt="19"/>
      <dgm:spPr/>
    </dgm:pt>
    <dgm:pt modelId="{72A1A3EA-F9D1-B143-99B1-D7FD3FD72BED}" type="pres">
      <dgm:prSet presAssocID="{82D0F046-9E61-F248-8901-024BFBC5E77F}" presName="c11" presStyleLbl="node1" presStyleIdx="10" presStyleCnt="19"/>
      <dgm:spPr/>
    </dgm:pt>
    <dgm:pt modelId="{07C95A15-CB1C-9041-AD5F-CB7AC22720BA}" type="pres">
      <dgm:prSet presAssocID="{82D0F046-9E61-F248-8901-024BFBC5E77F}" presName="c12" presStyleLbl="node1" presStyleIdx="11" presStyleCnt="19"/>
      <dgm:spPr/>
    </dgm:pt>
    <dgm:pt modelId="{2D2CF369-4253-C944-BA62-02DC6B162F81}" type="pres">
      <dgm:prSet presAssocID="{82D0F046-9E61-F248-8901-024BFBC5E77F}" presName="c13" presStyleLbl="node1" presStyleIdx="12" presStyleCnt="19"/>
      <dgm:spPr/>
    </dgm:pt>
    <dgm:pt modelId="{3EA79475-81EB-EC44-9555-F1767DAC612F}" type="pres">
      <dgm:prSet presAssocID="{82D0F046-9E61-F248-8901-024BFBC5E77F}" presName="c14" presStyleLbl="node1" presStyleIdx="13" presStyleCnt="19"/>
      <dgm:spPr/>
    </dgm:pt>
    <dgm:pt modelId="{D054D9C4-DB5B-E242-9CCA-EC640B6BA601}" type="pres">
      <dgm:prSet presAssocID="{82D0F046-9E61-F248-8901-024BFBC5E77F}" presName="c15" presStyleLbl="node1" presStyleIdx="14" presStyleCnt="19"/>
      <dgm:spPr/>
    </dgm:pt>
    <dgm:pt modelId="{F625B5C0-A015-2746-9970-69CD6F32E9EC}" type="pres">
      <dgm:prSet presAssocID="{82D0F046-9E61-F248-8901-024BFBC5E77F}" presName="c16" presStyleLbl="node1" presStyleIdx="15" presStyleCnt="19"/>
      <dgm:spPr/>
    </dgm:pt>
    <dgm:pt modelId="{E2E8C49C-D4DF-7C4C-9DCA-DAA067924C60}" type="pres">
      <dgm:prSet presAssocID="{82D0F046-9E61-F248-8901-024BFBC5E77F}" presName="c17" presStyleLbl="node1" presStyleIdx="16" presStyleCnt="19"/>
      <dgm:spPr/>
    </dgm:pt>
    <dgm:pt modelId="{A7EE8BCB-C15F-744F-A1DB-8BE8F0561C3B}" type="pres">
      <dgm:prSet presAssocID="{82D0F046-9E61-F248-8901-024BFBC5E77F}" presName="c18" presStyleLbl="node1" presStyleIdx="17" presStyleCnt="19"/>
      <dgm:spPr/>
    </dgm:pt>
    <dgm:pt modelId="{321FD2C9-AC42-A740-9625-D28969A3DB7B}" type="pres">
      <dgm:prSet presAssocID="{E3DB7BC0-3147-CF4B-813C-ED82A246B156}" presName="chevronComposite1" presStyleCnt="0"/>
      <dgm:spPr/>
    </dgm:pt>
    <dgm:pt modelId="{A4EAEC19-FAD8-4E44-A693-DF767ABF7E3F}" type="pres">
      <dgm:prSet presAssocID="{E3DB7BC0-3147-CF4B-813C-ED82A246B156}" presName="chevron1" presStyleLbl="sibTrans2D1" presStyleIdx="0" presStyleCnt="3"/>
      <dgm:spPr/>
    </dgm:pt>
    <dgm:pt modelId="{E47AD652-77F2-7E46-9EE3-29D9A7DBB068}" type="pres">
      <dgm:prSet presAssocID="{E3DB7BC0-3147-CF4B-813C-ED82A246B156}" presName="spChevron1" presStyleCnt="0"/>
      <dgm:spPr/>
    </dgm:pt>
    <dgm:pt modelId="{53CC0EDC-2C8A-2A4B-A798-74D7A3A1483B}" type="pres">
      <dgm:prSet presAssocID="{8CD5A1F9-0272-3040-A6E2-8F5616DF19E1}" presName="middle" presStyleCnt="0"/>
      <dgm:spPr/>
    </dgm:pt>
    <dgm:pt modelId="{A47967BD-7A6B-A746-A08D-2BC762129BEC}" type="pres">
      <dgm:prSet presAssocID="{8CD5A1F9-0272-3040-A6E2-8F5616DF19E1}" presName="parTxMid" presStyleLbl="revTx" presStyleIdx="2" presStyleCnt="5"/>
      <dgm:spPr/>
    </dgm:pt>
    <dgm:pt modelId="{9DEF9969-7D8F-D74D-859E-1C2E559573E9}" type="pres">
      <dgm:prSet presAssocID="{8CD5A1F9-0272-3040-A6E2-8F5616DF19E1}" presName="desTxMid" presStyleLbl="revTx" presStyleIdx="3" presStyleCnt="5" custLinFactX="39989" custLinFactY="-37151" custLinFactNeighborX="100000" custLinFactNeighborY="-100000">
        <dgm:presLayoutVars>
          <dgm:bulletEnabled val="1"/>
        </dgm:presLayoutVars>
      </dgm:prSet>
      <dgm:spPr/>
    </dgm:pt>
    <dgm:pt modelId="{D89A9229-E837-D642-B174-4AC02AD4B723}" type="pres">
      <dgm:prSet presAssocID="{8CD5A1F9-0272-3040-A6E2-8F5616DF19E1}" presName="spMid" presStyleCnt="0"/>
      <dgm:spPr/>
    </dgm:pt>
    <dgm:pt modelId="{EB8A97FB-59F2-E947-B61C-C3F0C3D2E6AD}" type="pres">
      <dgm:prSet presAssocID="{30C0BEEE-842E-984A-BD4A-529CD4624C2C}" presName="chevronComposite1" presStyleCnt="0"/>
      <dgm:spPr/>
    </dgm:pt>
    <dgm:pt modelId="{AEA27FB2-79B4-8749-B977-73C847B95CA3}" type="pres">
      <dgm:prSet presAssocID="{30C0BEEE-842E-984A-BD4A-529CD4624C2C}" presName="chevron1" presStyleLbl="sibTrans2D1" presStyleIdx="1" presStyleCnt="3"/>
      <dgm:spPr/>
    </dgm:pt>
    <dgm:pt modelId="{8B5B5532-E1A6-4540-A3E3-D903963D14BD}" type="pres">
      <dgm:prSet presAssocID="{30C0BEEE-842E-984A-BD4A-529CD4624C2C}" presName="spChevron1" presStyleCnt="0"/>
      <dgm:spPr/>
    </dgm:pt>
    <dgm:pt modelId="{881890E8-FBB4-8149-9914-772CB7A3459E}" type="pres">
      <dgm:prSet presAssocID="{EA953180-2A59-5347-9A43-B303C3C86D81}" presName="middle" presStyleCnt="0"/>
      <dgm:spPr/>
    </dgm:pt>
    <dgm:pt modelId="{E3EFE598-DED0-D44F-8218-9BB1B968DB2D}" type="pres">
      <dgm:prSet presAssocID="{EA953180-2A59-5347-9A43-B303C3C86D81}" presName="parTxMid" presStyleLbl="revTx" presStyleIdx="4" presStyleCnt="5"/>
      <dgm:spPr/>
    </dgm:pt>
    <dgm:pt modelId="{66E56C0E-FE07-6443-B4ED-9BC76D591986}" type="pres">
      <dgm:prSet presAssocID="{EA953180-2A59-5347-9A43-B303C3C86D81}" presName="spMid" presStyleCnt="0"/>
      <dgm:spPr/>
    </dgm:pt>
    <dgm:pt modelId="{4FB02EE1-4C2C-0B43-B709-01D497C5F123}" type="pres">
      <dgm:prSet presAssocID="{41522E5B-CE13-C344-8CC6-76BE77093438}" presName="chevronComposite1" presStyleCnt="0"/>
      <dgm:spPr/>
    </dgm:pt>
    <dgm:pt modelId="{1BD63965-7A4D-5C41-9DEE-C829A6903ADB}" type="pres">
      <dgm:prSet presAssocID="{41522E5B-CE13-C344-8CC6-76BE77093438}" presName="chevron1" presStyleLbl="sibTrans2D1" presStyleIdx="2" presStyleCnt="3"/>
      <dgm:spPr/>
    </dgm:pt>
    <dgm:pt modelId="{E93B2096-1A2A-9E4E-A688-76C459E03C51}" type="pres">
      <dgm:prSet presAssocID="{41522E5B-CE13-C344-8CC6-76BE77093438}" presName="spChevron1" presStyleCnt="0"/>
      <dgm:spPr/>
    </dgm:pt>
    <dgm:pt modelId="{44A20341-DB96-1F41-8834-A7F8D8D6D8DF}" type="pres">
      <dgm:prSet presAssocID="{25569B37-24E2-6D46-A7C7-742C93B336E0}" presName="last" presStyleCnt="0"/>
      <dgm:spPr/>
    </dgm:pt>
    <dgm:pt modelId="{8C3071E7-AAEB-024F-8FE0-C688BB48687B}" type="pres">
      <dgm:prSet presAssocID="{25569B37-24E2-6D46-A7C7-742C93B336E0}" presName="circleTx" presStyleLbl="node1" presStyleIdx="18" presStyleCnt="19" custScaleX="103269" custScaleY="101614" custLinFactNeighborX="2970" custLinFactNeighborY="-9073"/>
      <dgm:spPr/>
    </dgm:pt>
    <dgm:pt modelId="{DC8C1775-3461-3D45-8D37-8D44D46666A3}" type="pres">
      <dgm:prSet presAssocID="{25569B37-24E2-6D46-A7C7-742C93B336E0}" presName="spN" presStyleCnt="0"/>
      <dgm:spPr/>
    </dgm:pt>
  </dgm:ptLst>
  <dgm:cxnLst>
    <dgm:cxn modelId="{C27DFB1A-4770-DF48-BAFF-3F8FB9BA2E29}" srcId="{D45B1837-9C6A-F04D-8306-39847B80C015}" destId="{82D0F046-9E61-F248-8901-024BFBC5E77F}" srcOrd="0" destOrd="0" parTransId="{242A626F-F432-7F4E-977A-A47FC5539094}" sibTransId="{E3DB7BC0-3147-CF4B-813C-ED82A246B156}"/>
    <dgm:cxn modelId="{5427C81D-693C-E14F-9643-A93EBF066829}" type="presOf" srcId="{EA953180-2A59-5347-9A43-B303C3C86D81}" destId="{E3EFE598-DED0-D44F-8218-9BB1B968DB2D}" srcOrd="0" destOrd="0" presId="urn:microsoft.com/office/officeart/2009/3/layout/RandomtoResultProcess"/>
    <dgm:cxn modelId="{B53A4020-53F2-A843-898F-1AA7AF77F1F4}" type="presOf" srcId="{5DFF3EFC-DE08-8F4F-A2ED-D9DEC3E101B7}" destId="{9DEF9969-7D8F-D74D-859E-1C2E559573E9}" srcOrd="0" destOrd="0" presId="urn:microsoft.com/office/officeart/2009/3/layout/RandomtoResultProcess"/>
    <dgm:cxn modelId="{B1A67D28-F420-784A-88C9-E7D88BB3101C}" srcId="{D45B1837-9C6A-F04D-8306-39847B80C015}" destId="{8CD5A1F9-0272-3040-A6E2-8F5616DF19E1}" srcOrd="1" destOrd="0" parTransId="{7F6E2AC1-586C-084B-A93B-E5F4DBBC1918}" sibTransId="{30C0BEEE-842E-984A-BD4A-529CD4624C2C}"/>
    <dgm:cxn modelId="{4C0B8A3E-00A3-F843-8BAB-9D31E7986936}" srcId="{D45B1837-9C6A-F04D-8306-39847B80C015}" destId="{EA953180-2A59-5347-9A43-B303C3C86D81}" srcOrd="2" destOrd="0" parTransId="{AFA28A24-228C-BF4B-96D2-1572342EB518}" sibTransId="{41522E5B-CE13-C344-8CC6-76BE77093438}"/>
    <dgm:cxn modelId="{E5A12F75-C8B5-0245-A1AC-56F8698623D6}" srcId="{8CD5A1F9-0272-3040-A6E2-8F5616DF19E1}" destId="{5DFF3EFC-DE08-8F4F-A2ED-D9DEC3E101B7}" srcOrd="0" destOrd="0" parTransId="{6E8CBD14-0B3F-BC41-8426-B59BD8B80624}" sibTransId="{6C236CAC-293A-394E-BF8B-731F268B46D8}"/>
    <dgm:cxn modelId="{09CA0C98-067D-4A44-BF4E-FC4E1D538FE5}" type="presOf" srcId="{25569B37-24E2-6D46-A7C7-742C93B336E0}" destId="{8C3071E7-AAEB-024F-8FE0-C688BB48687B}" srcOrd="0" destOrd="0" presId="urn:microsoft.com/office/officeart/2009/3/layout/RandomtoResultProcess"/>
    <dgm:cxn modelId="{5712CFA2-D805-5B4F-951B-38E59B68EB3A}" type="presOf" srcId="{EC05ADC1-F414-BE47-9848-00AAB166A926}" destId="{D1384B5C-B529-8D48-9C32-158FFA5B68E7}" srcOrd="0" destOrd="0" presId="urn:microsoft.com/office/officeart/2009/3/layout/RandomtoResultProcess"/>
    <dgm:cxn modelId="{3556BDBB-6CA5-FE41-AACA-B8CD107753EE}" type="presOf" srcId="{82D0F046-9E61-F248-8901-024BFBC5E77F}" destId="{BB55E339-FD19-6148-A4A8-949C6430ACF4}" srcOrd="0" destOrd="0" presId="urn:microsoft.com/office/officeart/2009/3/layout/RandomtoResultProcess"/>
    <dgm:cxn modelId="{C5EADFC5-BFF3-AC47-BCB3-642CF1F0EEE5}" srcId="{D45B1837-9C6A-F04D-8306-39847B80C015}" destId="{25569B37-24E2-6D46-A7C7-742C93B336E0}" srcOrd="3" destOrd="0" parTransId="{FFC178F6-3F3A-5C45-87DD-1F20E64C1BA6}" sibTransId="{24FD0996-42B3-A048-AFBF-5B4853F249B0}"/>
    <dgm:cxn modelId="{7D8BAED3-E503-8847-9662-7C4E9D388954}" type="presOf" srcId="{D45B1837-9C6A-F04D-8306-39847B80C015}" destId="{8D71227E-3385-0545-843D-CE772F7BE560}" srcOrd="0" destOrd="0" presId="urn:microsoft.com/office/officeart/2009/3/layout/RandomtoResultProcess"/>
    <dgm:cxn modelId="{38C911D7-230A-C445-8B6D-CEA34E9EDBEC}" srcId="{82D0F046-9E61-F248-8901-024BFBC5E77F}" destId="{EC05ADC1-F414-BE47-9848-00AAB166A926}" srcOrd="0" destOrd="0" parTransId="{0DE4270B-F703-F146-9B98-3870979F497A}" sibTransId="{231C3715-17A4-DC44-BCBC-51EE0327D215}"/>
    <dgm:cxn modelId="{6C6B75DA-4F94-9642-A66A-0B98778D9344}" type="presOf" srcId="{8CD5A1F9-0272-3040-A6E2-8F5616DF19E1}" destId="{A47967BD-7A6B-A746-A08D-2BC762129BEC}" srcOrd="0" destOrd="0" presId="urn:microsoft.com/office/officeart/2009/3/layout/RandomtoResultProcess"/>
    <dgm:cxn modelId="{B29B92D4-0089-DE43-B6FD-8C3F5396FD7F}" type="presParOf" srcId="{8D71227E-3385-0545-843D-CE772F7BE560}" destId="{E4B95033-767D-BC4C-A612-E3E729D2D679}" srcOrd="0" destOrd="0" presId="urn:microsoft.com/office/officeart/2009/3/layout/RandomtoResultProcess"/>
    <dgm:cxn modelId="{C6C48A17-83ED-C44F-89EA-F48656E7E8C0}" type="presParOf" srcId="{E4B95033-767D-BC4C-A612-E3E729D2D679}" destId="{BB55E339-FD19-6148-A4A8-949C6430ACF4}" srcOrd="0" destOrd="0" presId="urn:microsoft.com/office/officeart/2009/3/layout/RandomtoResultProcess"/>
    <dgm:cxn modelId="{B84BA64B-6F23-AD49-ACE9-E2BF7AB60210}" type="presParOf" srcId="{E4B95033-767D-BC4C-A612-E3E729D2D679}" destId="{D1384B5C-B529-8D48-9C32-158FFA5B68E7}" srcOrd="1" destOrd="0" presId="urn:microsoft.com/office/officeart/2009/3/layout/RandomtoResultProcess"/>
    <dgm:cxn modelId="{B090DEA9-9BA0-2948-8C0C-23F273E43B69}" type="presParOf" srcId="{E4B95033-767D-BC4C-A612-E3E729D2D679}" destId="{3D4B4238-1DB3-724E-B1F5-58C1549B6695}" srcOrd="2" destOrd="0" presId="urn:microsoft.com/office/officeart/2009/3/layout/RandomtoResultProcess"/>
    <dgm:cxn modelId="{36D7DB55-9CA5-C843-BAC0-1D9AC33A254F}" type="presParOf" srcId="{E4B95033-767D-BC4C-A612-E3E729D2D679}" destId="{AA313622-F7F7-C54B-AFBB-A137752C25C1}" srcOrd="3" destOrd="0" presId="urn:microsoft.com/office/officeart/2009/3/layout/RandomtoResultProcess"/>
    <dgm:cxn modelId="{53221829-1AE5-244C-A3C0-2F50CE3DBC87}" type="presParOf" srcId="{E4B95033-767D-BC4C-A612-E3E729D2D679}" destId="{2E5A2292-4CFA-4345-A3A8-10A54A114D62}" srcOrd="4" destOrd="0" presId="urn:microsoft.com/office/officeart/2009/3/layout/RandomtoResultProcess"/>
    <dgm:cxn modelId="{4C2CE9B0-6E04-3540-8D35-D80D179BB12F}" type="presParOf" srcId="{E4B95033-767D-BC4C-A612-E3E729D2D679}" destId="{900136BD-F0C6-5F40-842E-6CFEFBFEED9D}" srcOrd="5" destOrd="0" presId="urn:microsoft.com/office/officeart/2009/3/layout/RandomtoResultProcess"/>
    <dgm:cxn modelId="{CE057AA6-A6D2-A84A-B7D5-D830515DB8AD}" type="presParOf" srcId="{E4B95033-767D-BC4C-A612-E3E729D2D679}" destId="{23F72C35-24EE-EB4A-B890-701D09BF19F0}" srcOrd="6" destOrd="0" presId="urn:microsoft.com/office/officeart/2009/3/layout/RandomtoResultProcess"/>
    <dgm:cxn modelId="{BDBEFFBA-5B99-C64C-AB2D-AF64ECAE44E2}" type="presParOf" srcId="{E4B95033-767D-BC4C-A612-E3E729D2D679}" destId="{BD3C13F6-053A-7C4A-B285-914BEAC3BB82}" srcOrd="7" destOrd="0" presId="urn:microsoft.com/office/officeart/2009/3/layout/RandomtoResultProcess"/>
    <dgm:cxn modelId="{5E29CB2D-5AD9-5C46-9D41-AB97621942D0}" type="presParOf" srcId="{E4B95033-767D-BC4C-A612-E3E729D2D679}" destId="{761496A8-3DF4-D547-9B71-B70AE9DA82E6}" srcOrd="8" destOrd="0" presId="urn:microsoft.com/office/officeart/2009/3/layout/RandomtoResultProcess"/>
    <dgm:cxn modelId="{2F202025-9284-C84A-A632-8D6B7EA38281}" type="presParOf" srcId="{E4B95033-767D-BC4C-A612-E3E729D2D679}" destId="{1B9BE7A1-D47A-334F-8831-CD21C76DB5D0}" srcOrd="9" destOrd="0" presId="urn:microsoft.com/office/officeart/2009/3/layout/RandomtoResultProcess"/>
    <dgm:cxn modelId="{DEDAA1F0-3243-C840-8F4C-16AC50A30169}" type="presParOf" srcId="{E4B95033-767D-BC4C-A612-E3E729D2D679}" destId="{8B64DE0D-A466-9144-849E-2E2B89B90F01}" srcOrd="10" destOrd="0" presId="urn:microsoft.com/office/officeart/2009/3/layout/RandomtoResultProcess"/>
    <dgm:cxn modelId="{FF8CA947-075B-9B47-A47F-8062A2C59D23}" type="presParOf" srcId="{E4B95033-767D-BC4C-A612-E3E729D2D679}" destId="{F6F3D4D9-ABCB-FB48-915F-5053D2014E42}" srcOrd="11" destOrd="0" presId="urn:microsoft.com/office/officeart/2009/3/layout/RandomtoResultProcess"/>
    <dgm:cxn modelId="{06436F12-4B78-CC4B-AD82-DF62734AF73A}" type="presParOf" srcId="{E4B95033-767D-BC4C-A612-E3E729D2D679}" destId="{72A1A3EA-F9D1-B143-99B1-D7FD3FD72BED}" srcOrd="12" destOrd="0" presId="urn:microsoft.com/office/officeart/2009/3/layout/RandomtoResultProcess"/>
    <dgm:cxn modelId="{27C0CE81-4662-244A-A935-B3E62F576A49}" type="presParOf" srcId="{E4B95033-767D-BC4C-A612-E3E729D2D679}" destId="{07C95A15-CB1C-9041-AD5F-CB7AC22720BA}" srcOrd="13" destOrd="0" presId="urn:microsoft.com/office/officeart/2009/3/layout/RandomtoResultProcess"/>
    <dgm:cxn modelId="{361ACA21-7AA5-CC41-A3F6-A449CC95AAE3}" type="presParOf" srcId="{E4B95033-767D-BC4C-A612-E3E729D2D679}" destId="{2D2CF369-4253-C944-BA62-02DC6B162F81}" srcOrd="14" destOrd="0" presId="urn:microsoft.com/office/officeart/2009/3/layout/RandomtoResultProcess"/>
    <dgm:cxn modelId="{1D977D1E-14BE-BF47-AAB6-8DA63B568054}" type="presParOf" srcId="{E4B95033-767D-BC4C-A612-E3E729D2D679}" destId="{3EA79475-81EB-EC44-9555-F1767DAC612F}" srcOrd="15" destOrd="0" presId="urn:microsoft.com/office/officeart/2009/3/layout/RandomtoResultProcess"/>
    <dgm:cxn modelId="{926F5682-5E8F-9A49-99A0-9439DDEC6C3A}" type="presParOf" srcId="{E4B95033-767D-BC4C-A612-E3E729D2D679}" destId="{D054D9C4-DB5B-E242-9CCA-EC640B6BA601}" srcOrd="16" destOrd="0" presId="urn:microsoft.com/office/officeart/2009/3/layout/RandomtoResultProcess"/>
    <dgm:cxn modelId="{3F6276AE-25B6-9147-998D-ABFCB77B1BEB}" type="presParOf" srcId="{E4B95033-767D-BC4C-A612-E3E729D2D679}" destId="{F625B5C0-A015-2746-9970-69CD6F32E9EC}" srcOrd="17" destOrd="0" presId="urn:microsoft.com/office/officeart/2009/3/layout/RandomtoResultProcess"/>
    <dgm:cxn modelId="{B45501B2-3DD3-7F49-AD75-B418AE9726F6}" type="presParOf" srcId="{E4B95033-767D-BC4C-A612-E3E729D2D679}" destId="{E2E8C49C-D4DF-7C4C-9DCA-DAA067924C60}" srcOrd="18" destOrd="0" presId="urn:microsoft.com/office/officeart/2009/3/layout/RandomtoResultProcess"/>
    <dgm:cxn modelId="{9E3E72AC-75BD-BC4A-940C-B6825377D8C0}" type="presParOf" srcId="{E4B95033-767D-BC4C-A612-E3E729D2D679}" destId="{A7EE8BCB-C15F-744F-A1DB-8BE8F0561C3B}" srcOrd="19" destOrd="0" presId="urn:microsoft.com/office/officeart/2009/3/layout/RandomtoResultProcess"/>
    <dgm:cxn modelId="{1664D18D-82C3-3D4F-8C33-547D131BB366}" type="presParOf" srcId="{8D71227E-3385-0545-843D-CE772F7BE560}" destId="{321FD2C9-AC42-A740-9625-D28969A3DB7B}" srcOrd="1" destOrd="0" presId="urn:microsoft.com/office/officeart/2009/3/layout/RandomtoResultProcess"/>
    <dgm:cxn modelId="{878458E4-F318-F841-8F4D-9BFEA83F690D}" type="presParOf" srcId="{321FD2C9-AC42-A740-9625-D28969A3DB7B}" destId="{A4EAEC19-FAD8-4E44-A693-DF767ABF7E3F}" srcOrd="0" destOrd="0" presId="urn:microsoft.com/office/officeart/2009/3/layout/RandomtoResultProcess"/>
    <dgm:cxn modelId="{779B61C0-EDCE-A244-9D9E-2322A2F832A0}" type="presParOf" srcId="{321FD2C9-AC42-A740-9625-D28969A3DB7B}" destId="{E47AD652-77F2-7E46-9EE3-29D9A7DBB068}" srcOrd="1" destOrd="0" presId="urn:microsoft.com/office/officeart/2009/3/layout/RandomtoResultProcess"/>
    <dgm:cxn modelId="{945002A3-9AB5-3543-81F9-E5DA3BAC7601}" type="presParOf" srcId="{8D71227E-3385-0545-843D-CE772F7BE560}" destId="{53CC0EDC-2C8A-2A4B-A798-74D7A3A1483B}" srcOrd="2" destOrd="0" presId="urn:microsoft.com/office/officeart/2009/3/layout/RandomtoResultProcess"/>
    <dgm:cxn modelId="{E7D35EA8-289C-0F43-93C3-ED1A74127944}" type="presParOf" srcId="{53CC0EDC-2C8A-2A4B-A798-74D7A3A1483B}" destId="{A47967BD-7A6B-A746-A08D-2BC762129BEC}" srcOrd="0" destOrd="0" presId="urn:microsoft.com/office/officeart/2009/3/layout/RandomtoResultProcess"/>
    <dgm:cxn modelId="{7AB61AC1-0F5C-D040-85DD-54CFFDE4D6A0}" type="presParOf" srcId="{53CC0EDC-2C8A-2A4B-A798-74D7A3A1483B}" destId="{9DEF9969-7D8F-D74D-859E-1C2E559573E9}" srcOrd="1" destOrd="0" presId="urn:microsoft.com/office/officeart/2009/3/layout/RandomtoResultProcess"/>
    <dgm:cxn modelId="{FB36FF67-15F9-684D-9EFC-21FD18A7C3DB}" type="presParOf" srcId="{53CC0EDC-2C8A-2A4B-A798-74D7A3A1483B}" destId="{D89A9229-E837-D642-B174-4AC02AD4B723}" srcOrd="2" destOrd="0" presId="urn:microsoft.com/office/officeart/2009/3/layout/RandomtoResultProcess"/>
    <dgm:cxn modelId="{F45CEB7C-9497-344D-8622-CDC1D4D81BD3}" type="presParOf" srcId="{8D71227E-3385-0545-843D-CE772F7BE560}" destId="{EB8A97FB-59F2-E947-B61C-C3F0C3D2E6AD}" srcOrd="3" destOrd="0" presId="urn:microsoft.com/office/officeart/2009/3/layout/RandomtoResultProcess"/>
    <dgm:cxn modelId="{EDEB9EA1-75A6-E047-B24D-0599271A20D0}" type="presParOf" srcId="{EB8A97FB-59F2-E947-B61C-C3F0C3D2E6AD}" destId="{AEA27FB2-79B4-8749-B977-73C847B95CA3}" srcOrd="0" destOrd="0" presId="urn:microsoft.com/office/officeart/2009/3/layout/RandomtoResultProcess"/>
    <dgm:cxn modelId="{D3E685F6-78CA-5941-AB77-0D70ECA3C8BC}" type="presParOf" srcId="{EB8A97FB-59F2-E947-B61C-C3F0C3D2E6AD}" destId="{8B5B5532-E1A6-4540-A3E3-D903963D14BD}" srcOrd="1" destOrd="0" presId="urn:microsoft.com/office/officeart/2009/3/layout/RandomtoResultProcess"/>
    <dgm:cxn modelId="{C33A3E94-F9C1-E946-AB1E-7BA7931D6F24}" type="presParOf" srcId="{8D71227E-3385-0545-843D-CE772F7BE560}" destId="{881890E8-FBB4-8149-9914-772CB7A3459E}" srcOrd="4" destOrd="0" presId="urn:microsoft.com/office/officeart/2009/3/layout/RandomtoResultProcess"/>
    <dgm:cxn modelId="{4BA00C21-0D99-824D-8840-25E906658B9B}" type="presParOf" srcId="{881890E8-FBB4-8149-9914-772CB7A3459E}" destId="{E3EFE598-DED0-D44F-8218-9BB1B968DB2D}" srcOrd="0" destOrd="0" presId="urn:microsoft.com/office/officeart/2009/3/layout/RandomtoResultProcess"/>
    <dgm:cxn modelId="{56EFBB94-3982-FD44-84AC-39D000F55C64}" type="presParOf" srcId="{881890E8-FBB4-8149-9914-772CB7A3459E}" destId="{66E56C0E-FE07-6443-B4ED-9BC76D591986}" srcOrd="1" destOrd="0" presId="urn:microsoft.com/office/officeart/2009/3/layout/RandomtoResultProcess"/>
    <dgm:cxn modelId="{B62231FF-8A72-FA48-83F6-882D606888F4}" type="presParOf" srcId="{8D71227E-3385-0545-843D-CE772F7BE560}" destId="{4FB02EE1-4C2C-0B43-B709-01D497C5F123}" srcOrd="5" destOrd="0" presId="urn:microsoft.com/office/officeart/2009/3/layout/RandomtoResultProcess"/>
    <dgm:cxn modelId="{85363A9B-6F2D-EB4A-82C2-ED3CB2866DA9}" type="presParOf" srcId="{4FB02EE1-4C2C-0B43-B709-01D497C5F123}" destId="{1BD63965-7A4D-5C41-9DEE-C829A6903ADB}" srcOrd="0" destOrd="0" presId="urn:microsoft.com/office/officeart/2009/3/layout/RandomtoResultProcess"/>
    <dgm:cxn modelId="{880FB0C7-BDEC-1A47-9483-107169EC6A34}" type="presParOf" srcId="{4FB02EE1-4C2C-0B43-B709-01D497C5F123}" destId="{E93B2096-1A2A-9E4E-A688-76C459E03C51}" srcOrd="1" destOrd="0" presId="urn:microsoft.com/office/officeart/2009/3/layout/RandomtoResultProcess"/>
    <dgm:cxn modelId="{48459A47-1BC1-7E46-AF95-FFFBF1BA8505}" type="presParOf" srcId="{8D71227E-3385-0545-843D-CE772F7BE560}" destId="{44A20341-DB96-1F41-8834-A7F8D8D6D8DF}" srcOrd="6" destOrd="0" presId="urn:microsoft.com/office/officeart/2009/3/layout/RandomtoResultProcess"/>
    <dgm:cxn modelId="{226F601D-844B-D442-8AD8-8CEE6E7A67A1}" type="presParOf" srcId="{44A20341-DB96-1F41-8834-A7F8D8D6D8DF}" destId="{8C3071E7-AAEB-024F-8FE0-C688BB48687B}" srcOrd="0" destOrd="0" presId="urn:microsoft.com/office/officeart/2009/3/layout/RandomtoResultProcess"/>
    <dgm:cxn modelId="{9CBFF767-E54C-854D-A5EB-EF22AF255BDB}" type="presParOf" srcId="{44A20341-DB96-1F41-8834-A7F8D8D6D8DF}" destId="{DC8C1775-3461-3D45-8D37-8D44D46666A3}"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E6A90-1377-9D4F-8E23-7B31E01B644C}">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0B4ED4-17D4-8341-8D03-81A44301656B}">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Section I.	Introduction: Faith as Law</a:t>
          </a:r>
        </a:p>
      </dsp:txBody>
      <dsp:txXfrm>
        <a:off x="0" y="2124"/>
        <a:ext cx="10515600" cy="724514"/>
      </dsp:txXfrm>
    </dsp:sp>
    <dsp:sp modelId="{5663F5E5-E5FF-504E-9D41-6AAB3E1DD09B}">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BBB563-3247-8847-ADB7-ADF0A958837C}">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highlight>
                <a:srgbClr val="FFFF00"/>
              </a:highlight>
            </a:rPr>
            <a:t>Section II.	What is Faith?</a:t>
          </a:r>
        </a:p>
      </dsp:txBody>
      <dsp:txXfrm>
        <a:off x="0" y="726639"/>
        <a:ext cx="10515600" cy="724514"/>
      </dsp:txXfrm>
    </dsp:sp>
    <dsp:sp modelId="{CF9A8FB6-7E0A-7C40-A4A1-F93CF956EE2E}">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0CF78-0E16-4048-96C4-629AF5E98030}">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highlight>
                <a:srgbClr val="FFFF00"/>
              </a:highlight>
            </a:rPr>
            <a:t>Section III.	The Elements of Faith</a:t>
          </a:r>
        </a:p>
      </dsp:txBody>
      <dsp:txXfrm>
        <a:off x="0" y="1451154"/>
        <a:ext cx="10515600" cy="724514"/>
      </dsp:txXfrm>
    </dsp:sp>
    <dsp:sp modelId="{2AF4C18C-6A8D-F141-89E5-1CD4282974A3}">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307AB-CDE0-DE41-909F-2AA7CC3FD630}">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highlight>
                <a:srgbClr val="FFFF00"/>
              </a:highlight>
            </a:rPr>
            <a:t>Section IV.	How Faith Works</a:t>
          </a:r>
        </a:p>
      </dsp:txBody>
      <dsp:txXfrm>
        <a:off x="0" y="2175669"/>
        <a:ext cx="10515600" cy="724514"/>
      </dsp:txXfrm>
    </dsp:sp>
    <dsp:sp modelId="{1E703874-B8C5-1A49-95CB-02F506AE9B83}">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0801B-71D9-BD43-AD47-F6F1473B6835}">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Section V.	Paradigms and Faith</a:t>
          </a:r>
        </a:p>
      </dsp:txBody>
      <dsp:txXfrm>
        <a:off x="0" y="2900183"/>
        <a:ext cx="10515600" cy="724514"/>
      </dsp:txXfrm>
    </dsp:sp>
    <dsp:sp modelId="{616F116C-5DDA-5248-97EA-D4EDA09FC305}">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1B511-5D81-944B-A95A-FA4A3F1F3642}">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dirty="0"/>
            <a:t>Section VI.            Over Coming Faith</a:t>
          </a:r>
        </a:p>
      </dsp:txBody>
      <dsp:txXfrm>
        <a:off x="0" y="3624698"/>
        <a:ext cx="105156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0D224-9C22-466B-AE5C-25409F36C83A}">
      <dsp:nvSpPr>
        <dsp:cNvPr id="0" name=""/>
        <dsp:cNvSpPr/>
      </dsp:nvSpPr>
      <dsp:spPr>
        <a:xfrm>
          <a:off x="562927" y="796158"/>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6096EA-E244-43C3-AF37-0973213991C4}">
      <dsp:nvSpPr>
        <dsp:cNvPr id="0" name=""/>
        <dsp:cNvSpPr/>
      </dsp:nvSpPr>
      <dsp:spPr>
        <a:xfrm>
          <a:off x="871091" y="1104322"/>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654982-8AE9-473E-A02E-28C22313FE77}">
      <dsp:nvSpPr>
        <dsp:cNvPr id="0" name=""/>
        <dsp:cNvSpPr/>
      </dsp:nvSpPr>
      <dsp:spPr>
        <a:xfrm>
          <a:off x="100682" y="2692550"/>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The measure of Faith</a:t>
          </a:r>
        </a:p>
        <a:p>
          <a:pPr marL="0" lvl="0" indent="0" algn="ctr" defTabSz="800100">
            <a:lnSpc>
              <a:spcPct val="100000"/>
            </a:lnSpc>
            <a:spcBef>
              <a:spcPct val="0"/>
            </a:spcBef>
            <a:spcAft>
              <a:spcPct val="35000"/>
            </a:spcAft>
            <a:buNone/>
            <a:defRPr cap="all"/>
          </a:pPr>
          <a:r>
            <a:rPr lang="en-US" sz="1800" kern="1200" dirty="0"/>
            <a:t>(Romans 12:3)</a:t>
          </a:r>
        </a:p>
      </dsp:txBody>
      <dsp:txXfrm>
        <a:off x="100682" y="2692550"/>
        <a:ext cx="2370489" cy="720000"/>
      </dsp:txXfrm>
    </dsp:sp>
    <dsp:sp modelId="{AB4C5539-952F-4265-BB5C-6F728BD314A6}">
      <dsp:nvSpPr>
        <dsp:cNvPr id="0" name=""/>
        <dsp:cNvSpPr/>
      </dsp:nvSpPr>
      <dsp:spPr>
        <a:xfrm>
          <a:off x="3348252" y="796158"/>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B76D6E-EB55-47D2-BC6E-CE43DA0C4262}">
      <dsp:nvSpPr>
        <dsp:cNvPr id="0" name=""/>
        <dsp:cNvSpPr/>
      </dsp:nvSpPr>
      <dsp:spPr>
        <a:xfrm>
          <a:off x="3656416" y="1104322"/>
          <a:ext cx="829671" cy="82967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CC256-B7A8-4F57-A7C9-9B3CAC6090D5}">
      <dsp:nvSpPr>
        <dsp:cNvPr id="0" name=""/>
        <dsp:cNvSpPr/>
      </dsp:nvSpPr>
      <dsp:spPr>
        <a:xfrm>
          <a:off x="2886007" y="2692550"/>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Little Faith</a:t>
          </a:r>
        </a:p>
        <a:p>
          <a:pPr marL="0" lvl="0" indent="0" algn="ctr" defTabSz="800100">
            <a:lnSpc>
              <a:spcPct val="100000"/>
            </a:lnSpc>
            <a:spcBef>
              <a:spcPct val="0"/>
            </a:spcBef>
            <a:spcAft>
              <a:spcPct val="35000"/>
            </a:spcAft>
            <a:buNone/>
            <a:defRPr cap="all"/>
          </a:pPr>
          <a:r>
            <a:rPr lang="en-US" sz="1800" kern="1200" dirty="0"/>
            <a:t>Matthew 8:26</a:t>
          </a:r>
        </a:p>
      </dsp:txBody>
      <dsp:txXfrm>
        <a:off x="2886007" y="2692550"/>
        <a:ext cx="2370489" cy="720000"/>
      </dsp:txXfrm>
    </dsp:sp>
    <dsp:sp modelId="{8E81B8DA-A6A0-4DEB-A531-2D4E4F7F6D27}">
      <dsp:nvSpPr>
        <dsp:cNvPr id="0" name=""/>
        <dsp:cNvSpPr/>
      </dsp:nvSpPr>
      <dsp:spPr>
        <a:xfrm>
          <a:off x="6133577" y="796158"/>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79BA7-A6F7-4C40-805B-3031CC6FB2C1}">
      <dsp:nvSpPr>
        <dsp:cNvPr id="0" name=""/>
        <dsp:cNvSpPr/>
      </dsp:nvSpPr>
      <dsp:spPr>
        <a:xfrm>
          <a:off x="6441741" y="1104322"/>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9475D1-439C-4F9C-B41D-FC4C544F02BF}">
      <dsp:nvSpPr>
        <dsp:cNvPr id="0" name=""/>
        <dsp:cNvSpPr/>
      </dsp:nvSpPr>
      <dsp:spPr>
        <a:xfrm>
          <a:off x="5671332" y="2692550"/>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Increase Faith</a:t>
          </a:r>
        </a:p>
        <a:p>
          <a:pPr marL="0" lvl="0" indent="0" algn="ctr" defTabSz="800100">
            <a:lnSpc>
              <a:spcPct val="100000"/>
            </a:lnSpc>
            <a:spcBef>
              <a:spcPct val="0"/>
            </a:spcBef>
            <a:spcAft>
              <a:spcPct val="35000"/>
            </a:spcAft>
            <a:buNone/>
            <a:defRPr cap="all"/>
          </a:pPr>
          <a:r>
            <a:rPr lang="en-US" sz="1800" kern="1200" dirty="0"/>
            <a:t>(Luke 17:5)</a:t>
          </a:r>
        </a:p>
      </dsp:txBody>
      <dsp:txXfrm>
        <a:off x="5671332" y="2692550"/>
        <a:ext cx="2370489" cy="720000"/>
      </dsp:txXfrm>
    </dsp:sp>
    <dsp:sp modelId="{E623DB5D-B557-4444-B265-4B386E15EAB7}">
      <dsp:nvSpPr>
        <dsp:cNvPr id="0" name=""/>
        <dsp:cNvSpPr/>
      </dsp:nvSpPr>
      <dsp:spPr>
        <a:xfrm>
          <a:off x="8918902" y="796158"/>
          <a:ext cx="1445998" cy="144599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D90F8-1E86-41D9-98BD-804036769006}">
      <dsp:nvSpPr>
        <dsp:cNvPr id="0" name=""/>
        <dsp:cNvSpPr/>
      </dsp:nvSpPr>
      <dsp:spPr>
        <a:xfrm>
          <a:off x="9227066" y="1104322"/>
          <a:ext cx="829671" cy="82967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F3E169-5205-45C9-B90E-C74C37305544}">
      <dsp:nvSpPr>
        <dsp:cNvPr id="0" name=""/>
        <dsp:cNvSpPr/>
      </dsp:nvSpPr>
      <dsp:spPr>
        <a:xfrm>
          <a:off x="8456657" y="2692550"/>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dirty="0"/>
            <a:t>Great Faith</a:t>
          </a:r>
        </a:p>
        <a:p>
          <a:pPr marL="0" lvl="0" indent="0" algn="ctr" defTabSz="800100">
            <a:lnSpc>
              <a:spcPct val="100000"/>
            </a:lnSpc>
            <a:spcBef>
              <a:spcPct val="0"/>
            </a:spcBef>
            <a:spcAft>
              <a:spcPct val="35000"/>
            </a:spcAft>
            <a:buNone/>
            <a:defRPr cap="all"/>
          </a:pPr>
          <a:r>
            <a:rPr lang="en-US" sz="1800" kern="1200" dirty="0"/>
            <a:t>(Matthew 8:10)</a:t>
          </a:r>
        </a:p>
      </dsp:txBody>
      <dsp:txXfrm>
        <a:off x="8456657" y="2692550"/>
        <a:ext cx="237048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95F55-9850-4A90-BAB7-73ADC5281596}">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533FD-0227-49B7-B099-5619EE3F5CF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7E0D8B-AEF6-4158-96F0-E2BE5F5750A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The main difference between belief and faith is found in the quality, degree and purpose of the truth received.</a:t>
          </a:r>
        </a:p>
      </dsp:txBody>
      <dsp:txXfrm>
        <a:off x="1435590" y="531"/>
        <a:ext cx="9080009" cy="1242935"/>
      </dsp:txXfrm>
    </dsp:sp>
    <dsp:sp modelId="{7EAA7133-0805-42E3-8755-D84F8109C534}">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4A672-6585-42CD-A76A-23A1EAD01AE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14C25E-35F5-46B3-8164-636E789AECF0}">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b="1" kern="1200" dirty="0"/>
            <a:t>Belief</a:t>
          </a:r>
          <a:r>
            <a:rPr lang="en-US" sz="1800" kern="1200" dirty="0"/>
            <a:t> is the intellectual </a:t>
          </a:r>
          <a:r>
            <a:rPr lang="en-US" sz="1800" b="1" kern="1200" dirty="0"/>
            <a:t>acknowledgement</a:t>
          </a:r>
          <a:r>
            <a:rPr lang="en-US" sz="1800" kern="1200" dirty="0"/>
            <a:t> that a thing is true,</a:t>
          </a:r>
        </a:p>
        <a:p>
          <a:pPr marL="0" lvl="0" indent="0" algn="l" defTabSz="800100">
            <a:lnSpc>
              <a:spcPct val="100000"/>
            </a:lnSpc>
            <a:spcBef>
              <a:spcPct val="0"/>
            </a:spcBef>
            <a:spcAft>
              <a:spcPct val="35000"/>
            </a:spcAft>
            <a:buNone/>
          </a:pPr>
          <a:r>
            <a:rPr lang="en-US" sz="1800" b="1" kern="1200" dirty="0"/>
            <a:t>Faith</a:t>
          </a:r>
          <a:r>
            <a:rPr lang="en-US" sz="1800" kern="1200" dirty="0"/>
            <a:t> is the entrusting and crediting of a matter as being a present reality that has been legally received as a personal possession.</a:t>
          </a:r>
        </a:p>
      </dsp:txBody>
      <dsp:txXfrm>
        <a:off x="1435590" y="1554201"/>
        <a:ext cx="9080009" cy="1242935"/>
      </dsp:txXfrm>
    </dsp:sp>
    <dsp:sp modelId="{F74902AB-539F-486B-A111-40B75221B58C}">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9C9313-3A41-4131-BCF1-00BAE8355F0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CEDB8A-EED7-45F4-A177-D3CB5D64662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From a </a:t>
          </a:r>
          <a:r>
            <a:rPr lang="en-US" sz="1800" b="1" kern="1200" dirty="0"/>
            <a:t>Kingdom perspective</a:t>
          </a:r>
          <a:r>
            <a:rPr lang="en-US" sz="1800" kern="1200" dirty="0"/>
            <a:t>, the quality and degree of belief, in order to transition to faith, requires the personal reception of what is believed as being true as a present reality upon which one acts and lives upon.</a:t>
          </a:r>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47408-9B8F-8143-B5A4-D01D3AC99AED}">
      <dsp:nvSpPr>
        <dsp:cNvPr id="0" name=""/>
        <dsp:cNvSpPr/>
      </dsp:nvSpPr>
      <dsp:spPr>
        <a:xfrm>
          <a:off x="1103732" y="659638"/>
          <a:ext cx="4403131" cy="4403131"/>
        </a:xfrm>
        <a:prstGeom prst="blockArc">
          <a:avLst>
            <a:gd name="adj1" fmla="val 11880000"/>
            <a:gd name="adj2" fmla="val 16200000"/>
            <a:gd name="adj3" fmla="val 4641"/>
          </a:avLst>
        </a:prstGeom>
        <a:solidFill>
          <a:schemeClr val="accent3">
            <a:hueOff val="2710599"/>
            <a:satOff val="100000"/>
            <a:lumOff val="-1470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34983ED-47E0-AE4F-AD9C-4DF4E5AFCD6F}">
      <dsp:nvSpPr>
        <dsp:cNvPr id="0" name=""/>
        <dsp:cNvSpPr/>
      </dsp:nvSpPr>
      <dsp:spPr>
        <a:xfrm>
          <a:off x="1103732" y="659638"/>
          <a:ext cx="4403131" cy="4403131"/>
        </a:xfrm>
        <a:prstGeom prst="blockArc">
          <a:avLst>
            <a:gd name="adj1" fmla="val 7560000"/>
            <a:gd name="adj2" fmla="val 11880000"/>
            <a:gd name="adj3" fmla="val 4641"/>
          </a:avLst>
        </a:prstGeom>
        <a:solidFill>
          <a:schemeClr val="accent3">
            <a:hueOff val="2032949"/>
            <a:satOff val="75000"/>
            <a:lumOff val="-11029"/>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E4F2780-9252-1C4E-A7CB-E59B65424B87}">
      <dsp:nvSpPr>
        <dsp:cNvPr id="0" name=""/>
        <dsp:cNvSpPr/>
      </dsp:nvSpPr>
      <dsp:spPr>
        <a:xfrm>
          <a:off x="1103732" y="659638"/>
          <a:ext cx="4403131" cy="4403131"/>
        </a:xfrm>
        <a:prstGeom prst="blockArc">
          <a:avLst>
            <a:gd name="adj1" fmla="val 3240000"/>
            <a:gd name="adj2" fmla="val 7560000"/>
            <a:gd name="adj3" fmla="val 4641"/>
          </a:avLst>
        </a:prstGeom>
        <a:solidFill>
          <a:schemeClr val="accent3">
            <a:hueOff val="1355300"/>
            <a:satOff val="50000"/>
            <a:lumOff val="-7353"/>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187B4E0-9900-7345-BBC5-A9E19977C6A5}">
      <dsp:nvSpPr>
        <dsp:cNvPr id="0" name=""/>
        <dsp:cNvSpPr/>
      </dsp:nvSpPr>
      <dsp:spPr>
        <a:xfrm>
          <a:off x="1103732" y="659638"/>
          <a:ext cx="4403131" cy="4403131"/>
        </a:xfrm>
        <a:prstGeom prst="blockArc">
          <a:avLst>
            <a:gd name="adj1" fmla="val 20520000"/>
            <a:gd name="adj2" fmla="val 3240000"/>
            <a:gd name="adj3" fmla="val 4641"/>
          </a:avLst>
        </a:prstGeom>
        <a:solidFill>
          <a:schemeClr val="accent3">
            <a:hueOff val="677650"/>
            <a:satOff val="25000"/>
            <a:lumOff val="-3676"/>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BB22E81-3038-E843-845A-9EBCB5C14D95}">
      <dsp:nvSpPr>
        <dsp:cNvPr id="0" name=""/>
        <dsp:cNvSpPr/>
      </dsp:nvSpPr>
      <dsp:spPr>
        <a:xfrm>
          <a:off x="1103732" y="659638"/>
          <a:ext cx="4403131" cy="4403131"/>
        </a:xfrm>
        <a:prstGeom prst="blockArc">
          <a:avLst>
            <a:gd name="adj1" fmla="val 16200000"/>
            <a:gd name="adj2" fmla="val 20520000"/>
            <a:gd name="adj3" fmla="val 4641"/>
          </a:avLst>
        </a:prstGeom>
        <a:solidFill>
          <a:schemeClr val="accent3">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9A7877B-0178-034C-9C63-4A5DD6F9914D}">
      <dsp:nvSpPr>
        <dsp:cNvPr id="0" name=""/>
        <dsp:cNvSpPr/>
      </dsp:nvSpPr>
      <dsp:spPr>
        <a:xfrm>
          <a:off x="2291759" y="1847665"/>
          <a:ext cx="2027077" cy="20270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rtl="0">
            <a:lnSpc>
              <a:spcPct val="90000"/>
            </a:lnSpc>
            <a:spcBef>
              <a:spcPct val="0"/>
            </a:spcBef>
            <a:spcAft>
              <a:spcPct val="35000"/>
            </a:spcAft>
            <a:buNone/>
          </a:pPr>
          <a:r>
            <a:rPr lang="en-US" sz="4300" b="1" kern="1200" dirty="0"/>
            <a:t>FAITH</a:t>
          </a:r>
        </a:p>
      </dsp:txBody>
      <dsp:txXfrm>
        <a:off x="2588618" y="2144524"/>
        <a:ext cx="1433359" cy="1433359"/>
      </dsp:txXfrm>
    </dsp:sp>
    <dsp:sp modelId="{7381F00A-72C1-BE4B-8487-62C10A96CD0E}">
      <dsp:nvSpPr>
        <dsp:cNvPr id="0" name=""/>
        <dsp:cNvSpPr/>
      </dsp:nvSpPr>
      <dsp:spPr>
        <a:xfrm>
          <a:off x="2595820" y="1243"/>
          <a:ext cx="1418954" cy="141895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t>WORD OF GOD</a:t>
          </a:r>
        </a:p>
        <a:p>
          <a:pPr marL="0" lvl="0" indent="0" algn="ctr" defTabSz="444500" rtl="0">
            <a:lnSpc>
              <a:spcPct val="90000"/>
            </a:lnSpc>
            <a:spcBef>
              <a:spcPct val="0"/>
            </a:spcBef>
            <a:spcAft>
              <a:spcPct val="35000"/>
            </a:spcAft>
            <a:buNone/>
          </a:pPr>
          <a:r>
            <a:rPr lang="en-US" sz="1000" b="1" kern="1200" dirty="0"/>
            <a:t>Romans 10:17</a:t>
          </a:r>
        </a:p>
      </dsp:txBody>
      <dsp:txXfrm>
        <a:off x="2803621" y="209044"/>
        <a:ext cx="1003352" cy="1003352"/>
      </dsp:txXfrm>
    </dsp:sp>
    <dsp:sp modelId="{696FCD55-0378-C349-BE18-F8DA11EA20A1}">
      <dsp:nvSpPr>
        <dsp:cNvPr id="0" name=""/>
        <dsp:cNvSpPr/>
      </dsp:nvSpPr>
      <dsp:spPr>
        <a:xfrm>
          <a:off x="4641052" y="1487191"/>
          <a:ext cx="1418954" cy="1418954"/>
        </a:xfrm>
        <a:prstGeom prst="ellipse">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t>SUBSTANCE</a:t>
          </a:r>
        </a:p>
        <a:p>
          <a:pPr marL="0" lvl="0" indent="0" algn="ctr" defTabSz="444500" rtl="0">
            <a:lnSpc>
              <a:spcPct val="90000"/>
            </a:lnSpc>
            <a:spcBef>
              <a:spcPct val="0"/>
            </a:spcBef>
            <a:spcAft>
              <a:spcPct val="35000"/>
            </a:spcAft>
            <a:buNone/>
          </a:pPr>
          <a:r>
            <a:rPr lang="en-US" sz="1000" b="1" kern="1200" dirty="0"/>
            <a:t>Hebrews 11:1</a:t>
          </a:r>
        </a:p>
      </dsp:txBody>
      <dsp:txXfrm>
        <a:off x="4848853" y="1694992"/>
        <a:ext cx="1003352" cy="1003352"/>
      </dsp:txXfrm>
    </dsp:sp>
    <dsp:sp modelId="{BFD84C44-692F-054B-A09B-5BA49435A6F2}">
      <dsp:nvSpPr>
        <dsp:cNvPr id="0" name=""/>
        <dsp:cNvSpPr/>
      </dsp:nvSpPr>
      <dsp:spPr>
        <a:xfrm>
          <a:off x="3859843" y="3891504"/>
          <a:ext cx="1418954" cy="1418954"/>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t>EVIDENCE</a:t>
          </a:r>
        </a:p>
        <a:p>
          <a:pPr marL="0" lvl="0" indent="0" algn="ctr" defTabSz="444500" rtl="0">
            <a:lnSpc>
              <a:spcPct val="90000"/>
            </a:lnSpc>
            <a:spcBef>
              <a:spcPct val="0"/>
            </a:spcBef>
            <a:spcAft>
              <a:spcPct val="35000"/>
            </a:spcAft>
            <a:buNone/>
          </a:pPr>
          <a:r>
            <a:rPr lang="en-US" sz="1000" b="1" kern="1200" dirty="0"/>
            <a:t>Hebrews 11:1</a:t>
          </a:r>
        </a:p>
      </dsp:txBody>
      <dsp:txXfrm>
        <a:off x="4067644" y="4099305"/>
        <a:ext cx="1003352" cy="1003352"/>
      </dsp:txXfrm>
    </dsp:sp>
    <dsp:sp modelId="{3515372C-B9F3-E14C-A2D9-E6C17BF924E8}">
      <dsp:nvSpPr>
        <dsp:cNvPr id="0" name=""/>
        <dsp:cNvSpPr/>
      </dsp:nvSpPr>
      <dsp:spPr>
        <a:xfrm>
          <a:off x="1331798" y="3891504"/>
          <a:ext cx="1418954" cy="1418954"/>
        </a:xfrm>
        <a:prstGeom prst="ellipse">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t>REVELATION by the Word &amp; Spirit of God</a:t>
          </a:r>
        </a:p>
        <a:p>
          <a:pPr marL="0" lvl="0" indent="0" algn="ctr" defTabSz="444500" rtl="0">
            <a:lnSpc>
              <a:spcPct val="90000"/>
            </a:lnSpc>
            <a:spcBef>
              <a:spcPct val="0"/>
            </a:spcBef>
            <a:spcAft>
              <a:spcPct val="35000"/>
            </a:spcAft>
            <a:buNone/>
          </a:pPr>
          <a:r>
            <a:rPr lang="en-US" sz="1000" b="1" kern="1200" dirty="0"/>
            <a:t>Hebrews 11:3</a:t>
          </a:r>
        </a:p>
      </dsp:txBody>
      <dsp:txXfrm>
        <a:off x="1539599" y="4099305"/>
        <a:ext cx="1003352" cy="1003352"/>
      </dsp:txXfrm>
    </dsp:sp>
    <dsp:sp modelId="{02905231-3C89-8E4C-8A3A-5088798E76B5}">
      <dsp:nvSpPr>
        <dsp:cNvPr id="0" name=""/>
        <dsp:cNvSpPr/>
      </dsp:nvSpPr>
      <dsp:spPr>
        <a:xfrm>
          <a:off x="550589" y="1487191"/>
          <a:ext cx="1418954" cy="1418954"/>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dirty="0"/>
            <a:t>UNDERSTANDING</a:t>
          </a:r>
        </a:p>
        <a:p>
          <a:pPr marL="0" lvl="0" indent="0" algn="ctr" defTabSz="444500" rtl="0">
            <a:lnSpc>
              <a:spcPct val="90000"/>
            </a:lnSpc>
            <a:spcBef>
              <a:spcPct val="0"/>
            </a:spcBef>
            <a:spcAft>
              <a:spcPct val="35000"/>
            </a:spcAft>
            <a:buNone/>
          </a:pPr>
          <a:r>
            <a:rPr lang="en-US" sz="1000" b="1" kern="1200" dirty="0"/>
            <a:t>Hebrews 11:3</a:t>
          </a:r>
        </a:p>
      </dsp:txBody>
      <dsp:txXfrm>
        <a:off x="758390" y="1694992"/>
        <a:ext cx="1003352" cy="10033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6BC78-D317-0F42-B748-C0017E0C4CE4}">
      <dsp:nvSpPr>
        <dsp:cNvPr id="0" name=""/>
        <dsp:cNvSpPr/>
      </dsp:nvSpPr>
      <dsp:spPr>
        <a:xfrm rot="5400000">
          <a:off x="2324548" y="1046722"/>
          <a:ext cx="919250" cy="1046533"/>
        </a:xfrm>
        <a:prstGeom prst="bentUpArrow">
          <a:avLst>
            <a:gd name="adj1" fmla="val 32840"/>
            <a:gd name="adj2" fmla="val 25000"/>
            <a:gd name="adj3" fmla="val 35780"/>
          </a:avLst>
        </a:prstGeom>
        <a:solidFill>
          <a:schemeClr val="accent3">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BDCD5019-162F-1E40-ADDA-D46B9A756530}">
      <dsp:nvSpPr>
        <dsp:cNvPr id="0" name=""/>
        <dsp:cNvSpPr/>
      </dsp:nvSpPr>
      <dsp:spPr>
        <a:xfrm>
          <a:off x="1659825" y="27715"/>
          <a:ext cx="1547476" cy="1083183"/>
        </a:xfrm>
        <a:prstGeom prst="roundRect">
          <a:avLst>
            <a:gd name="adj" fmla="val 166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God’s Thoughts</a:t>
          </a:r>
        </a:p>
      </dsp:txBody>
      <dsp:txXfrm>
        <a:off x="1712711" y="80601"/>
        <a:ext cx="1441704" cy="977411"/>
      </dsp:txXfrm>
    </dsp:sp>
    <dsp:sp modelId="{12D3C8C5-284C-6546-BC8F-738AB37438DF}">
      <dsp:nvSpPr>
        <dsp:cNvPr id="0" name=""/>
        <dsp:cNvSpPr/>
      </dsp:nvSpPr>
      <dsp:spPr>
        <a:xfrm>
          <a:off x="3294423" y="0"/>
          <a:ext cx="5141088" cy="8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Thoughts are the initial substance of all things/realities awaiting expression or manifestation in the natural realm.</a:t>
          </a:r>
        </a:p>
        <a:p>
          <a:pPr marL="171450" lvl="1" indent="-171450" algn="l" defTabSz="711200" rtl="0">
            <a:lnSpc>
              <a:spcPct val="90000"/>
            </a:lnSpc>
            <a:spcBef>
              <a:spcPct val="0"/>
            </a:spcBef>
            <a:spcAft>
              <a:spcPct val="15000"/>
            </a:spcAft>
            <a:buChar char="•"/>
          </a:pPr>
          <a:r>
            <a:rPr lang="en-US" sz="1600" kern="1200" dirty="0"/>
            <a:t>See Genesis 1 &amp; 2.</a:t>
          </a:r>
        </a:p>
      </dsp:txBody>
      <dsp:txXfrm>
        <a:off x="3294423" y="0"/>
        <a:ext cx="5141088" cy="875476"/>
      </dsp:txXfrm>
    </dsp:sp>
    <dsp:sp modelId="{EE255B61-C38D-954F-A96D-28D1CD0406BE}">
      <dsp:nvSpPr>
        <dsp:cNvPr id="0" name=""/>
        <dsp:cNvSpPr/>
      </dsp:nvSpPr>
      <dsp:spPr>
        <a:xfrm rot="5400000">
          <a:off x="4462407" y="2263495"/>
          <a:ext cx="919250" cy="1046533"/>
        </a:xfrm>
        <a:prstGeom prst="bentUpArrow">
          <a:avLst>
            <a:gd name="adj1" fmla="val 32840"/>
            <a:gd name="adj2" fmla="val 25000"/>
            <a:gd name="adj3" fmla="val 35780"/>
          </a:avLst>
        </a:prstGeom>
        <a:solidFill>
          <a:schemeClr val="accent3">
            <a:tint val="50000"/>
            <a:hueOff val="977834"/>
            <a:satOff val="50000"/>
            <a:lumOff val="5266"/>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51A7B8F-F6BD-5445-9003-76DE733CFAA0}">
      <dsp:nvSpPr>
        <dsp:cNvPr id="0" name=""/>
        <dsp:cNvSpPr/>
      </dsp:nvSpPr>
      <dsp:spPr>
        <a:xfrm>
          <a:off x="3743941" y="1244487"/>
          <a:ext cx="1547476" cy="1083183"/>
        </a:xfrm>
        <a:prstGeom prst="roundRect">
          <a:avLst>
            <a:gd name="adj" fmla="val 1667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God’s Words</a:t>
          </a:r>
        </a:p>
      </dsp:txBody>
      <dsp:txXfrm>
        <a:off x="3796827" y="1297373"/>
        <a:ext cx="1441704" cy="977411"/>
      </dsp:txXfrm>
    </dsp:sp>
    <dsp:sp modelId="{E1501448-E5CA-DC4D-B876-45DA179F404A}">
      <dsp:nvSpPr>
        <dsp:cNvPr id="0" name=""/>
        <dsp:cNvSpPr/>
      </dsp:nvSpPr>
      <dsp:spPr>
        <a:xfrm>
          <a:off x="5409148" y="1276346"/>
          <a:ext cx="4481362" cy="8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Words are carriers that give expression to thoughts for communication/reception to their destination through hearing.</a:t>
          </a:r>
        </a:p>
      </dsp:txBody>
      <dsp:txXfrm>
        <a:off x="5409148" y="1276346"/>
        <a:ext cx="4481362" cy="875476"/>
      </dsp:txXfrm>
    </dsp:sp>
    <dsp:sp modelId="{0080E6FB-1310-9B4A-B8D6-FCBCB7A99C39}">
      <dsp:nvSpPr>
        <dsp:cNvPr id="0" name=""/>
        <dsp:cNvSpPr/>
      </dsp:nvSpPr>
      <dsp:spPr>
        <a:xfrm rot="5400000">
          <a:off x="6799668" y="3480267"/>
          <a:ext cx="919250" cy="1046533"/>
        </a:xfrm>
        <a:prstGeom prst="bentUpArrow">
          <a:avLst>
            <a:gd name="adj1" fmla="val 32840"/>
            <a:gd name="adj2" fmla="val 25000"/>
            <a:gd name="adj3" fmla="val 35780"/>
          </a:avLst>
        </a:prstGeom>
        <a:solidFill>
          <a:schemeClr val="accent3">
            <a:tint val="50000"/>
            <a:hueOff val="1955669"/>
            <a:satOff val="100000"/>
            <a:lumOff val="10532"/>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FE2F56B-3716-6B40-A701-395EC39B1F57}">
      <dsp:nvSpPr>
        <dsp:cNvPr id="0" name=""/>
        <dsp:cNvSpPr/>
      </dsp:nvSpPr>
      <dsp:spPr>
        <a:xfrm>
          <a:off x="5724029" y="2461259"/>
          <a:ext cx="1547476" cy="1083183"/>
        </a:xfrm>
        <a:prstGeom prst="roundRect">
          <a:avLst>
            <a:gd name="adj" fmla="val 1667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Our Hearing</a:t>
          </a:r>
        </a:p>
      </dsp:txBody>
      <dsp:txXfrm>
        <a:off x="5776915" y="2514145"/>
        <a:ext cx="1441704" cy="977411"/>
      </dsp:txXfrm>
    </dsp:sp>
    <dsp:sp modelId="{9F81D683-077D-F24B-9F3A-35BC1F9DE2F0}">
      <dsp:nvSpPr>
        <dsp:cNvPr id="0" name=""/>
        <dsp:cNvSpPr/>
      </dsp:nvSpPr>
      <dsp:spPr>
        <a:xfrm>
          <a:off x="7315353" y="2564566"/>
          <a:ext cx="2725726" cy="87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Hearing is the ability to  receive the thing of God into this world.</a:t>
          </a:r>
        </a:p>
      </dsp:txBody>
      <dsp:txXfrm>
        <a:off x="7315353" y="2564566"/>
        <a:ext cx="2725726" cy="875476"/>
      </dsp:txXfrm>
    </dsp:sp>
    <dsp:sp modelId="{3BF9B219-6FD7-6F4F-9108-163A1915ACEF}">
      <dsp:nvSpPr>
        <dsp:cNvPr id="0" name=""/>
        <dsp:cNvSpPr/>
      </dsp:nvSpPr>
      <dsp:spPr>
        <a:xfrm>
          <a:off x="8061949" y="3701786"/>
          <a:ext cx="1547476" cy="1083183"/>
        </a:xfrm>
        <a:prstGeom prst="roundRect">
          <a:avLst>
            <a:gd name="adj" fmla="val 1667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dirty="0"/>
            <a:t>Our Works - Words</a:t>
          </a:r>
        </a:p>
      </dsp:txBody>
      <dsp:txXfrm>
        <a:off x="8114835" y="3754672"/>
        <a:ext cx="1441704" cy="977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5E339-FD19-6148-A4A8-949C6430ACF4}">
      <dsp:nvSpPr>
        <dsp:cNvPr id="0" name=""/>
        <dsp:cNvSpPr/>
      </dsp:nvSpPr>
      <dsp:spPr>
        <a:xfrm>
          <a:off x="258652" y="1184886"/>
          <a:ext cx="2072893" cy="683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t>GOD’S WORD Creative Substance</a:t>
          </a:r>
        </a:p>
      </dsp:txBody>
      <dsp:txXfrm>
        <a:off x="258652" y="1184886"/>
        <a:ext cx="2072893" cy="683112"/>
      </dsp:txXfrm>
    </dsp:sp>
    <dsp:sp modelId="{D1384B5C-B529-8D48-9C32-158FFA5B68E7}">
      <dsp:nvSpPr>
        <dsp:cNvPr id="0" name=""/>
        <dsp:cNvSpPr/>
      </dsp:nvSpPr>
      <dsp:spPr>
        <a:xfrm>
          <a:off x="7" y="2619122"/>
          <a:ext cx="2589189" cy="55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CREATION</a:t>
          </a:r>
        </a:p>
      </dsp:txBody>
      <dsp:txXfrm>
        <a:off x="7" y="2619122"/>
        <a:ext cx="2589189" cy="557067"/>
      </dsp:txXfrm>
    </dsp:sp>
    <dsp:sp modelId="{3D4B4238-1DB3-724E-B1F5-58C1549B6695}">
      <dsp:nvSpPr>
        <dsp:cNvPr id="0" name=""/>
        <dsp:cNvSpPr/>
      </dsp:nvSpPr>
      <dsp:spPr>
        <a:xfrm>
          <a:off x="256296" y="977125"/>
          <a:ext cx="164889" cy="1648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13622-F7F7-C54B-AFBB-A137752C25C1}">
      <dsp:nvSpPr>
        <dsp:cNvPr id="0" name=""/>
        <dsp:cNvSpPr/>
      </dsp:nvSpPr>
      <dsp:spPr>
        <a:xfrm>
          <a:off x="371719" y="746280"/>
          <a:ext cx="164889" cy="16488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A2292-4CFA-4345-A3A8-10A54A114D62}">
      <dsp:nvSpPr>
        <dsp:cNvPr id="0" name=""/>
        <dsp:cNvSpPr/>
      </dsp:nvSpPr>
      <dsp:spPr>
        <a:xfrm>
          <a:off x="648733" y="792449"/>
          <a:ext cx="259111" cy="25911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136BD-F0C6-5F40-842E-6CFEFBFEED9D}">
      <dsp:nvSpPr>
        <dsp:cNvPr id="0" name=""/>
        <dsp:cNvSpPr/>
      </dsp:nvSpPr>
      <dsp:spPr>
        <a:xfrm>
          <a:off x="879578" y="538520"/>
          <a:ext cx="164889" cy="16488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72C35-24EE-EB4A-B890-701D09BF19F0}">
      <dsp:nvSpPr>
        <dsp:cNvPr id="0" name=""/>
        <dsp:cNvSpPr/>
      </dsp:nvSpPr>
      <dsp:spPr>
        <a:xfrm>
          <a:off x="1179676" y="446182"/>
          <a:ext cx="164889" cy="16488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C13F6-053A-7C4A-B285-914BEAC3BB82}">
      <dsp:nvSpPr>
        <dsp:cNvPr id="0" name=""/>
        <dsp:cNvSpPr/>
      </dsp:nvSpPr>
      <dsp:spPr>
        <a:xfrm>
          <a:off x="1549028" y="607773"/>
          <a:ext cx="164889" cy="1648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496A8-3DF4-D547-9B71-B70AE9DA82E6}">
      <dsp:nvSpPr>
        <dsp:cNvPr id="0" name=""/>
        <dsp:cNvSpPr/>
      </dsp:nvSpPr>
      <dsp:spPr>
        <a:xfrm>
          <a:off x="1779873" y="723196"/>
          <a:ext cx="259111" cy="25911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BE7A1-D47A-334F-8831-CD21C76DB5D0}">
      <dsp:nvSpPr>
        <dsp:cNvPr id="0" name=""/>
        <dsp:cNvSpPr/>
      </dsp:nvSpPr>
      <dsp:spPr>
        <a:xfrm>
          <a:off x="2103056" y="977125"/>
          <a:ext cx="164889" cy="16488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4DE0D-A466-9144-849E-2E2B89B90F01}">
      <dsp:nvSpPr>
        <dsp:cNvPr id="0" name=""/>
        <dsp:cNvSpPr/>
      </dsp:nvSpPr>
      <dsp:spPr>
        <a:xfrm>
          <a:off x="2241563" y="1231055"/>
          <a:ext cx="164889" cy="16488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3D4D9-ABCB-FB48-915F-5053D2014E42}">
      <dsp:nvSpPr>
        <dsp:cNvPr id="0" name=""/>
        <dsp:cNvSpPr/>
      </dsp:nvSpPr>
      <dsp:spPr>
        <a:xfrm>
          <a:off x="1041169" y="746280"/>
          <a:ext cx="424001" cy="42400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1A3EA-F9D1-B143-99B1-D7FD3FD72BED}">
      <dsp:nvSpPr>
        <dsp:cNvPr id="0" name=""/>
        <dsp:cNvSpPr/>
      </dsp:nvSpPr>
      <dsp:spPr>
        <a:xfrm>
          <a:off x="140874" y="1623491"/>
          <a:ext cx="164889" cy="1648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C95A15-CB1C-9041-AD5F-CB7AC22720BA}">
      <dsp:nvSpPr>
        <dsp:cNvPr id="0" name=""/>
        <dsp:cNvSpPr/>
      </dsp:nvSpPr>
      <dsp:spPr>
        <a:xfrm>
          <a:off x="279381" y="1831252"/>
          <a:ext cx="259111" cy="25911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CF369-4253-C944-BA62-02DC6B162F81}">
      <dsp:nvSpPr>
        <dsp:cNvPr id="0" name=""/>
        <dsp:cNvSpPr/>
      </dsp:nvSpPr>
      <dsp:spPr>
        <a:xfrm>
          <a:off x="625648" y="2015928"/>
          <a:ext cx="376889" cy="37688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79475-81EB-EC44-9555-F1767DAC612F}">
      <dsp:nvSpPr>
        <dsp:cNvPr id="0" name=""/>
        <dsp:cNvSpPr/>
      </dsp:nvSpPr>
      <dsp:spPr>
        <a:xfrm>
          <a:off x="1110423" y="2316026"/>
          <a:ext cx="164889" cy="16488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4D9C4-DB5B-E242-9CCA-EC640B6BA601}">
      <dsp:nvSpPr>
        <dsp:cNvPr id="0" name=""/>
        <dsp:cNvSpPr/>
      </dsp:nvSpPr>
      <dsp:spPr>
        <a:xfrm>
          <a:off x="1202761" y="2015928"/>
          <a:ext cx="259111" cy="25911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5B5C0-A015-2746-9970-69CD6F32E9EC}">
      <dsp:nvSpPr>
        <dsp:cNvPr id="0" name=""/>
        <dsp:cNvSpPr/>
      </dsp:nvSpPr>
      <dsp:spPr>
        <a:xfrm>
          <a:off x="1433606" y="2339111"/>
          <a:ext cx="164889" cy="1648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E8C49C-D4DF-7C4C-9DCA-DAA067924C60}">
      <dsp:nvSpPr>
        <dsp:cNvPr id="0" name=""/>
        <dsp:cNvSpPr/>
      </dsp:nvSpPr>
      <dsp:spPr>
        <a:xfrm>
          <a:off x="1641366" y="1969759"/>
          <a:ext cx="376889" cy="37688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E8BCB-C15F-744F-A1DB-8BE8F0561C3B}">
      <dsp:nvSpPr>
        <dsp:cNvPr id="0" name=""/>
        <dsp:cNvSpPr/>
      </dsp:nvSpPr>
      <dsp:spPr>
        <a:xfrm>
          <a:off x="2149225" y="1877421"/>
          <a:ext cx="259111" cy="25911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AEC19-FAD8-4E44-A693-DF767ABF7E3F}">
      <dsp:nvSpPr>
        <dsp:cNvPr id="0" name=""/>
        <dsp:cNvSpPr/>
      </dsp:nvSpPr>
      <dsp:spPr>
        <a:xfrm>
          <a:off x="2589693" y="792065"/>
          <a:ext cx="760974" cy="1452782"/>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7967BD-7A6B-A746-A08D-2BC762129BEC}">
      <dsp:nvSpPr>
        <dsp:cNvPr id="0" name=""/>
        <dsp:cNvSpPr/>
      </dsp:nvSpPr>
      <dsp:spPr>
        <a:xfrm>
          <a:off x="3350668" y="792771"/>
          <a:ext cx="2075384" cy="145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Hearing + Believing</a:t>
          </a:r>
        </a:p>
        <a:p>
          <a:pPr marL="0" lvl="0" indent="0" algn="ctr" defTabSz="1066800" rtl="0">
            <a:lnSpc>
              <a:spcPct val="90000"/>
            </a:lnSpc>
            <a:spcBef>
              <a:spcPct val="0"/>
            </a:spcBef>
            <a:spcAft>
              <a:spcPct val="35000"/>
            </a:spcAft>
            <a:buNone/>
          </a:pPr>
          <a:r>
            <a:rPr lang="en-US" sz="1600" kern="1200" dirty="0"/>
            <a:t>God’s Word</a:t>
          </a:r>
        </a:p>
      </dsp:txBody>
      <dsp:txXfrm>
        <a:off x="3350668" y="792771"/>
        <a:ext cx="2075384" cy="1452768"/>
      </dsp:txXfrm>
    </dsp:sp>
    <dsp:sp modelId="{9DEF9969-7D8F-D74D-859E-1C2E559573E9}">
      <dsp:nvSpPr>
        <dsp:cNvPr id="0" name=""/>
        <dsp:cNvSpPr/>
      </dsp:nvSpPr>
      <dsp:spPr>
        <a:xfrm>
          <a:off x="6255977" y="870049"/>
          <a:ext cx="2075384" cy="127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Receipt by Faith</a:t>
          </a:r>
        </a:p>
        <a:p>
          <a:pPr marL="0" lvl="0" indent="0" algn="ctr" defTabSz="1066800" rtl="0">
            <a:lnSpc>
              <a:spcPct val="90000"/>
            </a:lnSpc>
            <a:spcBef>
              <a:spcPct val="0"/>
            </a:spcBef>
            <a:spcAft>
              <a:spcPct val="35000"/>
            </a:spcAft>
            <a:buNone/>
          </a:pPr>
          <a:r>
            <a:rPr lang="en-US" sz="1600" kern="1200" dirty="0"/>
            <a:t>God’s Word</a:t>
          </a:r>
        </a:p>
      </dsp:txBody>
      <dsp:txXfrm>
        <a:off x="6255977" y="870049"/>
        <a:ext cx="2075384" cy="1279820"/>
      </dsp:txXfrm>
    </dsp:sp>
    <dsp:sp modelId="{AEA27FB2-79B4-8749-B977-73C847B95CA3}">
      <dsp:nvSpPr>
        <dsp:cNvPr id="0" name=""/>
        <dsp:cNvSpPr/>
      </dsp:nvSpPr>
      <dsp:spPr>
        <a:xfrm>
          <a:off x="5426052" y="792065"/>
          <a:ext cx="760974" cy="1452782"/>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EFE598-DED0-D44F-8218-9BB1B968DB2D}">
      <dsp:nvSpPr>
        <dsp:cNvPr id="0" name=""/>
        <dsp:cNvSpPr/>
      </dsp:nvSpPr>
      <dsp:spPr>
        <a:xfrm>
          <a:off x="6187026" y="792771"/>
          <a:ext cx="2075384" cy="145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kern="1200"/>
        </a:p>
      </dsp:txBody>
      <dsp:txXfrm>
        <a:off x="6187026" y="792771"/>
        <a:ext cx="2075384" cy="1452768"/>
      </dsp:txXfrm>
    </dsp:sp>
    <dsp:sp modelId="{1BD63965-7A4D-5C41-9DEE-C829A6903ADB}">
      <dsp:nvSpPr>
        <dsp:cNvPr id="0" name=""/>
        <dsp:cNvSpPr/>
      </dsp:nvSpPr>
      <dsp:spPr>
        <a:xfrm>
          <a:off x="8262410" y="792065"/>
          <a:ext cx="760974" cy="1452782"/>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3071E7-AAEB-024F-8FE0-C688BB48687B}">
      <dsp:nvSpPr>
        <dsp:cNvPr id="0" name=""/>
        <dsp:cNvSpPr/>
      </dsp:nvSpPr>
      <dsp:spPr>
        <a:xfrm>
          <a:off x="9129959" y="497713"/>
          <a:ext cx="1821744" cy="1792548"/>
        </a:xfrm>
        <a:prstGeom prst="ellipse">
          <a:avLst/>
        </a:prstGeom>
        <a:solidFill>
          <a:schemeClr val="accent5">
            <a:hueOff val="0"/>
            <a:satOff val="0"/>
            <a:lumOff val="0"/>
            <a:alpha val="2100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b="1" kern="1200" dirty="0">
              <a:solidFill>
                <a:schemeClr val="tx1"/>
              </a:solidFill>
            </a:rPr>
            <a:t>MANIFESTATION</a:t>
          </a:r>
        </a:p>
        <a:p>
          <a:pPr marL="0" lvl="0" indent="0" algn="ctr" defTabSz="622300" rtl="0">
            <a:lnSpc>
              <a:spcPct val="90000"/>
            </a:lnSpc>
            <a:spcBef>
              <a:spcPct val="0"/>
            </a:spcBef>
            <a:spcAft>
              <a:spcPct val="35000"/>
            </a:spcAft>
            <a:buNone/>
          </a:pPr>
          <a:r>
            <a:rPr lang="en-US" sz="1400" b="1" kern="1200" dirty="0">
              <a:solidFill>
                <a:schemeClr val="tx1"/>
              </a:solidFill>
            </a:rPr>
            <a:t>of God’s Word</a:t>
          </a:r>
          <a:r>
            <a:rPr lang="en-US" sz="1400" kern="1200" dirty="0">
              <a:solidFill>
                <a:schemeClr val="tx1"/>
              </a:solidFill>
            </a:rPr>
            <a:t>  Word or Deed</a:t>
          </a:r>
        </a:p>
      </dsp:txBody>
      <dsp:txXfrm>
        <a:off x="9396747" y="760226"/>
        <a:ext cx="1288168" cy="12675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2866E-23CF-2947-AFEA-5D4D11EC3CD6}" type="datetimeFigureOut">
              <a:rPr lang="en-US" smtClean="0"/>
              <a:t>7/7/22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EF636-0166-2C44-AF35-AFB3F982E55B}" type="slidenum">
              <a:rPr lang="en-US" smtClean="0"/>
              <a:t>‹#›</a:t>
            </a:fld>
            <a:endParaRPr lang="en-US"/>
          </a:p>
        </p:txBody>
      </p:sp>
    </p:spTree>
    <p:extLst>
      <p:ext uri="{BB962C8B-B14F-4D97-AF65-F5344CB8AC3E}">
        <p14:creationId xmlns:p14="http://schemas.microsoft.com/office/powerpoint/2010/main" val="192101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blehub.com/romans/8-24.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biblehub.com/romans/8-24.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D741A-0DC6-4B43-A9FD-3C62F331C373}" type="slidenum">
              <a:rPr lang="en-US" smtClean="0"/>
              <a:t>1</a:t>
            </a:fld>
            <a:endParaRPr lang="en-US"/>
          </a:p>
        </p:txBody>
      </p:sp>
    </p:spTree>
    <p:extLst>
      <p:ext uri="{BB962C8B-B14F-4D97-AF65-F5344CB8AC3E}">
        <p14:creationId xmlns:p14="http://schemas.microsoft.com/office/powerpoint/2010/main" val="22337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now use </a:t>
            </a:r>
            <a:r>
              <a:rPr lang="en-US" dirty="0" err="1"/>
              <a:t>God’’s</a:t>
            </a:r>
            <a:r>
              <a:rPr lang="en-US" dirty="0"/>
              <a:t> faith to do what He requires!</a:t>
            </a:r>
          </a:p>
        </p:txBody>
      </p:sp>
      <p:sp>
        <p:nvSpPr>
          <p:cNvPr id="4" name="Slide Number Placeholder 3"/>
          <p:cNvSpPr>
            <a:spLocks noGrp="1"/>
          </p:cNvSpPr>
          <p:nvPr>
            <p:ph type="sldNum" sz="quarter" idx="5"/>
          </p:nvPr>
        </p:nvSpPr>
        <p:spPr/>
        <p:txBody>
          <a:bodyPr/>
          <a:lstStyle/>
          <a:p>
            <a:fld id="{47FEF636-0166-2C44-AF35-AFB3F982E55B}" type="slidenum">
              <a:rPr lang="en-US" smtClean="0"/>
              <a:t>11</a:t>
            </a:fld>
            <a:endParaRPr lang="en-US"/>
          </a:p>
        </p:txBody>
      </p:sp>
    </p:spTree>
    <p:extLst>
      <p:ext uri="{BB962C8B-B14F-4D97-AF65-F5344CB8AC3E}">
        <p14:creationId xmlns:p14="http://schemas.microsoft.com/office/powerpoint/2010/main" val="274132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12</a:t>
            </a:fld>
            <a:endParaRPr lang="en-US"/>
          </a:p>
        </p:txBody>
      </p:sp>
    </p:spTree>
    <p:extLst>
      <p:ext uri="{BB962C8B-B14F-4D97-AF65-F5344CB8AC3E}">
        <p14:creationId xmlns:p14="http://schemas.microsoft.com/office/powerpoint/2010/main" val="1931291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13</a:t>
            </a:fld>
            <a:endParaRPr lang="en-US"/>
          </a:p>
        </p:txBody>
      </p:sp>
    </p:spTree>
    <p:extLst>
      <p:ext uri="{BB962C8B-B14F-4D97-AF65-F5344CB8AC3E}">
        <p14:creationId xmlns:p14="http://schemas.microsoft.com/office/powerpoint/2010/main" val="199002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legal analogy is necessary to understand the Bible itself. For it concerns the transfer of the legal right to property and all that is within it!</a:t>
            </a:r>
          </a:p>
        </p:txBody>
      </p:sp>
      <p:sp>
        <p:nvSpPr>
          <p:cNvPr id="4" name="Slide Number Placeholder 3"/>
          <p:cNvSpPr>
            <a:spLocks noGrp="1"/>
          </p:cNvSpPr>
          <p:nvPr>
            <p:ph type="sldNum" sz="quarter" idx="5"/>
          </p:nvPr>
        </p:nvSpPr>
        <p:spPr/>
        <p:txBody>
          <a:bodyPr/>
          <a:lstStyle/>
          <a:p>
            <a:fld id="{47FEF636-0166-2C44-AF35-AFB3F982E55B}" type="slidenum">
              <a:rPr lang="en-US" smtClean="0"/>
              <a:t>14</a:t>
            </a:fld>
            <a:endParaRPr lang="en-US"/>
          </a:p>
        </p:txBody>
      </p:sp>
    </p:spTree>
    <p:extLst>
      <p:ext uri="{BB962C8B-B14F-4D97-AF65-F5344CB8AC3E}">
        <p14:creationId xmlns:p14="http://schemas.microsoft.com/office/powerpoint/2010/main" val="299055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Therefore, in order to properly conceptualize the bible we must do so using legal principles, and not religious ones, for it is a book established and founded in law!</a:t>
            </a:r>
          </a:p>
          <a:p>
            <a:pPr marL="171450" indent="-171450">
              <a:buFont typeface="Arial" panose="020B0604020202020204" pitchFamily="34" charset="0"/>
              <a:buChar char="•"/>
            </a:pPr>
            <a:r>
              <a:rPr lang="en-US" dirty="0"/>
              <a:t>This transfer usually takes place at the death of the testator. Since God cannot die, it is communicated in His absence as it relates to His direct presence, as a result of the dominion mandate.</a:t>
            </a:r>
          </a:p>
        </p:txBody>
      </p:sp>
      <p:sp>
        <p:nvSpPr>
          <p:cNvPr id="4" name="Slide Number Placeholder 3"/>
          <p:cNvSpPr>
            <a:spLocks noGrp="1"/>
          </p:cNvSpPr>
          <p:nvPr>
            <p:ph type="sldNum" sz="quarter" idx="5"/>
          </p:nvPr>
        </p:nvSpPr>
        <p:spPr/>
        <p:txBody>
          <a:bodyPr/>
          <a:lstStyle/>
          <a:p>
            <a:fld id="{47FEF636-0166-2C44-AF35-AFB3F982E55B}" type="slidenum">
              <a:rPr lang="en-US" smtClean="0"/>
              <a:t>15</a:t>
            </a:fld>
            <a:endParaRPr lang="en-US"/>
          </a:p>
        </p:txBody>
      </p:sp>
    </p:spTree>
    <p:extLst>
      <p:ext uri="{BB962C8B-B14F-4D97-AF65-F5344CB8AC3E}">
        <p14:creationId xmlns:p14="http://schemas.microsoft.com/office/powerpoint/2010/main" val="3352171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16</a:t>
            </a:fld>
            <a:endParaRPr lang="en-US"/>
          </a:p>
        </p:txBody>
      </p:sp>
    </p:spTree>
    <p:extLst>
      <p:ext uri="{BB962C8B-B14F-4D97-AF65-F5344CB8AC3E}">
        <p14:creationId xmlns:p14="http://schemas.microsoft.com/office/powerpoint/2010/main" val="1755459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 Believe – “acknowledge” that a thing is true.</a:t>
            </a:r>
            <a:r>
              <a:rPr lang="en-US" dirty="0">
                <a:solidFill>
                  <a:srgbClr val="FF0000"/>
                </a:solidFill>
              </a:rPr>
              <a:t> Red </a:t>
            </a:r>
            <a:r>
              <a:rPr lang="en-US" dirty="0"/>
              <a:t>is intellectual </a:t>
            </a:r>
            <a:r>
              <a:rPr lang="en-US" dirty="0">
                <a:solidFill>
                  <a:srgbClr val="FF0000"/>
                </a:solidFill>
              </a:rPr>
              <a:t>belief</a:t>
            </a:r>
            <a:r>
              <a:rPr lang="en-US" dirty="0"/>
              <a:t>, Purpose is equivalent to Faith.</a:t>
            </a:r>
          </a:p>
          <a:p>
            <a:r>
              <a:rPr lang="en-US" dirty="0"/>
              <a:t>Mark – believe should be translated “faith” in vs. 23</a:t>
            </a:r>
          </a:p>
          <a:p>
            <a:r>
              <a:rPr lang="en-US" dirty="0"/>
              <a:t>Unbelief = lack of faith. ” vs. 24 – “I </a:t>
            </a:r>
            <a:r>
              <a:rPr lang="en-US" u="sng" dirty="0"/>
              <a:t>believe </a:t>
            </a:r>
            <a:r>
              <a:rPr lang="en-US" dirty="0"/>
              <a:t>(acknowledge), but help my </a:t>
            </a:r>
            <a:r>
              <a:rPr lang="en-US" u="sng" dirty="0"/>
              <a:t>lack of faith</a:t>
            </a:r>
            <a:r>
              <a:rPr lang="en-US" dirty="0"/>
              <a:t>”</a:t>
            </a:r>
          </a:p>
        </p:txBody>
      </p:sp>
      <p:sp>
        <p:nvSpPr>
          <p:cNvPr id="4" name="Slide Number Placeholder 3"/>
          <p:cNvSpPr>
            <a:spLocks noGrp="1"/>
          </p:cNvSpPr>
          <p:nvPr>
            <p:ph type="sldNum" sz="quarter" idx="5"/>
          </p:nvPr>
        </p:nvSpPr>
        <p:spPr/>
        <p:txBody>
          <a:bodyPr/>
          <a:lstStyle/>
          <a:p>
            <a:fld id="{47FEF636-0166-2C44-AF35-AFB3F982E55B}" type="slidenum">
              <a:rPr lang="en-US" smtClean="0"/>
              <a:t>17</a:t>
            </a:fld>
            <a:endParaRPr lang="en-US"/>
          </a:p>
        </p:txBody>
      </p:sp>
    </p:spTree>
    <p:extLst>
      <p:ext uri="{BB962C8B-B14F-4D97-AF65-F5344CB8AC3E}">
        <p14:creationId xmlns:p14="http://schemas.microsoft.com/office/powerpoint/2010/main" val="317388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18</a:t>
            </a:fld>
            <a:endParaRPr lang="en-US"/>
          </a:p>
        </p:txBody>
      </p:sp>
    </p:spTree>
    <p:extLst>
      <p:ext uri="{BB962C8B-B14F-4D97-AF65-F5344CB8AC3E}">
        <p14:creationId xmlns:p14="http://schemas.microsoft.com/office/powerpoint/2010/main" val="396274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19</a:t>
            </a:fld>
            <a:endParaRPr lang="en-US"/>
          </a:p>
        </p:txBody>
      </p:sp>
    </p:spTree>
    <p:extLst>
      <p:ext uri="{BB962C8B-B14F-4D97-AF65-F5344CB8AC3E}">
        <p14:creationId xmlns:p14="http://schemas.microsoft.com/office/powerpoint/2010/main" val="39543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20</a:t>
            </a:fld>
            <a:endParaRPr lang="en-US"/>
          </a:p>
        </p:txBody>
      </p:sp>
    </p:spTree>
    <p:extLst>
      <p:ext uri="{BB962C8B-B14F-4D97-AF65-F5344CB8AC3E}">
        <p14:creationId xmlns:p14="http://schemas.microsoft.com/office/powerpoint/2010/main" val="169857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A0649-24D1-4741-8A7E-5AD947CC5E39}" type="slidenum">
              <a:rPr lang="en-US" smtClean="0"/>
              <a:t>3</a:t>
            </a:fld>
            <a:endParaRPr lang="en-US"/>
          </a:p>
        </p:txBody>
      </p:sp>
    </p:spTree>
    <p:extLst>
      <p:ext uri="{BB962C8B-B14F-4D97-AF65-F5344CB8AC3E}">
        <p14:creationId xmlns:p14="http://schemas.microsoft.com/office/powerpoint/2010/main" val="1819426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21</a:t>
            </a:fld>
            <a:endParaRPr lang="en-US"/>
          </a:p>
        </p:txBody>
      </p:sp>
    </p:spTree>
    <p:extLst>
      <p:ext uri="{BB962C8B-B14F-4D97-AF65-F5344CB8AC3E}">
        <p14:creationId xmlns:p14="http://schemas.microsoft.com/office/powerpoint/2010/main" val="202000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22</a:t>
            </a:fld>
            <a:endParaRPr lang="en-US"/>
          </a:p>
        </p:txBody>
      </p:sp>
    </p:spTree>
    <p:extLst>
      <p:ext uri="{BB962C8B-B14F-4D97-AF65-F5344CB8AC3E}">
        <p14:creationId xmlns:p14="http://schemas.microsoft.com/office/powerpoint/2010/main" val="191124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23</a:t>
            </a:fld>
            <a:endParaRPr lang="en-US"/>
          </a:p>
        </p:txBody>
      </p:sp>
    </p:spTree>
    <p:extLst>
      <p:ext uri="{BB962C8B-B14F-4D97-AF65-F5344CB8AC3E}">
        <p14:creationId xmlns:p14="http://schemas.microsoft.com/office/powerpoint/2010/main" val="1544653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24</a:t>
            </a:fld>
            <a:endParaRPr lang="en-US"/>
          </a:p>
        </p:txBody>
      </p:sp>
    </p:spTree>
    <p:extLst>
      <p:ext uri="{BB962C8B-B14F-4D97-AF65-F5344CB8AC3E}">
        <p14:creationId xmlns:p14="http://schemas.microsoft.com/office/powerpoint/2010/main" val="689847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25</a:t>
            </a:fld>
            <a:endParaRPr lang="en-US"/>
          </a:p>
        </p:txBody>
      </p:sp>
    </p:spTree>
    <p:extLst>
      <p:ext uri="{BB962C8B-B14F-4D97-AF65-F5344CB8AC3E}">
        <p14:creationId xmlns:p14="http://schemas.microsoft.com/office/powerpoint/2010/main" val="3860102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26</a:t>
            </a:fld>
            <a:endParaRPr lang="en-US"/>
          </a:p>
        </p:txBody>
      </p:sp>
    </p:spTree>
    <p:extLst>
      <p:ext uri="{BB962C8B-B14F-4D97-AF65-F5344CB8AC3E}">
        <p14:creationId xmlns:p14="http://schemas.microsoft.com/office/powerpoint/2010/main" val="3263314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27</a:t>
            </a:fld>
            <a:endParaRPr lang="en-US"/>
          </a:p>
        </p:txBody>
      </p:sp>
    </p:spTree>
    <p:extLst>
      <p:ext uri="{BB962C8B-B14F-4D97-AF65-F5344CB8AC3E}">
        <p14:creationId xmlns:p14="http://schemas.microsoft.com/office/powerpoint/2010/main" val="3734843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28</a:t>
            </a:fld>
            <a:endParaRPr lang="en-US"/>
          </a:p>
        </p:txBody>
      </p:sp>
    </p:spTree>
    <p:extLst>
      <p:ext uri="{BB962C8B-B14F-4D97-AF65-F5344CB8AC3E}">
        <p14:creationId xmlns:p14="http://schemas.microsoft.com/office/powerpoint/2010/main" val="310496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29</a:t>
            </a:fld>
            <a:endParaRPr lang="en-US"/>
          </a:p>
        </p:txBody>
      </p:sp>
    </p:spTree>
    <p:extLst>
      <p:ext uri="{BB962C8B-B14F-4D97-AF65-F5344CB8AC3E}">
        <p14:creationId xmlns:p14="http://schemas.microsoft.com/office/powerpoint/2010/main" val="3364492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30</a:t>
            </a:fld>
            <a:endParaRPr lang="en-US"/>
          </a:p>
        </p:txBody>
      </p:sp>
    </p:spTree>
    <p:extLst>
      <p:ext uri="{BB962C8B-B14F-4D97-AF65-F5344CB8AC3E}">
        <p14:creationId xmlns:p14="http://schemas.microsoft.com/office/powerpoint/2010/main" val="398935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4</a:t>
            </a:fld>
            <a:endParaRPr lang="en-US"/>
          </a:p>
        </p:txBody>
      </p:sp>
    </p:spTree>
    <p:extLst>
      <p:ext uri="{BB962C8B-B14F-4D97-AF65-F5344CB8AC3E}">
        <p14:creationId xmlns:p14="http://schemas.microsoft.com/office/powerpoint/2010/main" val="1402338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2Cor.4:18 – we must use the eyes of faith to properly esteem the reality in which we live.</a:t>
            </a:r>
          </a:p>
          <a:p>
            <a:pPr>
              <a:lnSpc>
                <a:spcPct val="110000"/>
              </a:lnSpc>
            </a:pPr>
            <a:r>
              <a:rPr lang="en-US" sz="1800" b="1" dirty="0"/>
              <a:t>Hope: - </a:t>
            </a:r>
            <a:r>
              <a:rPr lang="en-US" sz="1800" b="1" dirty="0">
                <a:hlinkClick r:id="rId3">
                  <a:extLst>
                    <a:ext uri="{A12FA001-AC4F-418D-AE19-62706E023703}">
                      <ahyp:hlinkClr xmlns:ahyp="http://schemas.microsoft.com/office/drawing/2018/hyperlinkcolor" val="tx"/>
                    </a:ext>
                  </a:extLst>
                </a:hlinkClick>
              </a:rPr>
              <a:t>Romans 8:24</a:t>
            </a:r>
            <a:r>
              <a:rPr lang="en-US" sz="1800" b="1" dirty="0"/>
              <a:t>b - </a:t>
            </a:r>
            <a:r>
              <a:rPr lang="en-US" sz="1800" dirty="0"/>
              <a:t>“[H]</a:t>
            </a:r>
            <a:r>
              <a:rPr lang="en-US" sz="1800" dirty="0" err="1"/>
              <a:t>ope</a:t>
            </a:r>
            <a:r>
              <a:rPr lang="en-US" sz="1800" dirty="0"/>
              <a:t> that is seen is no hope at all. Who hopes for what he can already see?</a:t>
            </a:r>
          </a:p>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31</a:t>
            </a:fld>
            <a:endParaRPr lang="en-US"/>
          </a:p>
        </p:txBody>
      </p:sp>
    </p:spTree>
    <p:extLst>
      <p:ext uri="{BB962C8B-B14F-4D97-AF65-F5344CB8AC3E}">
        <p14:creationId xmlns:p14="http://schemas.microsoft.com/office/powerpoint/2010/main" val="2657256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2Cor.4:18 – we must use the eyes of faith to properly esteem the reality in which we live.</a:t>
            </a:r>
          </a:p>
          <a:p>
            <a:pPr>
              <a:lnSpc>
                <a:spcPct val="110000"/>
              </a:lnSpc>
            </a:pPr>
            <a:r>
              <a:rPr lang="en-US" sz="1800" b="1" dirty="0"/>
              <a:t>Hope: - </a:t>
            </a:r>
            <a:r>
              <a:rPr lang="en-US" sz="1800" b="1" dirty="0">
                <a:hlinkClick r:id="rId3">
                  <a:extLst>
                    <a:ext uri="{A12FA001-AC4F-418D-AE19-62706E023703}">
                      <ahyp:hlinkClr xmlns:ahyp="http://schemas.microsoft.com/office/drawing/2018/hyperlinkcolor" val="tx"/>
                    </a:ext>
                  </a:extLst>
                </a:hlinkClick>
              </a:rPr>
              <a:t>Romans 8:24</a:t>
            </a:r>
            <a:r>
              <a:rPr lang="en-US" sz="1800" b="1" dirty="0"/>
              <a:t>b - </a:t>
            </a:r>
            <a:r>
              <a:rPr lang="en-US" sz="1800" dirty="0"/>
              <a:t>“[H]</a:t>
            </a:r>
            <a:r>
              <a:rPr lang="en-US" sz="1800" dirty="0" err="1"/>
              <a:t>ope</a:t>
            </a:r>
            <a:r>
              <a:rPr lang="en-US" sz="1800" dirty="0"/>
              <a:t> that is seen is no hope at all. Who hopes for what he can already see?</a:t>
            </a:r>
          </a:p>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32</a:t>
            </a:fld>
            <a:endParaRPr lang="en-US"/>
          </a:p>
        </p:txBody>
      </p:sp>
    </p:spTree>
    <p:extLst>
      <p:ext uri="{BB962C8B-B14F-4D97-AF65-F5344CB8AC3E}">
        <p14:creationId xmlns:p14="http://schemas.microsoft.com/office/powerpoint/2010/main" val="337632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33</a:t>
            </a:fld>
            <a:endParaRPr lang="en-US"/>
          </a:p>
        </p:txBody>
      </p:sp>
    </p:spTree>
    <p:extLst>
      <p:ext uri="{BB962C8B-B14F-4D97-AF65-F5344CB8AC3E}">
        <p14:creationId xmlns:p14="http://schemas.microsoft.com/office/powerpoint/2010/main" val="1125856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34</a:t>
            </a:fld>
            <a:endParaRPr lang="en-US"/>
          </a:p>
        </p:txBody>
      </p:sp>
    </p:spTree>
    <p:extLst>
      <p:ext uri="{BB962C8B-B14F-4D97-AF65-F5344CB8AC3E}">
        <p14:creationId xmlns:p14="http://schemas.microsoft.com/office/powerpoint/2010/main" val="1805161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35</a:t>
            </a:fld>
            <a:endParaRPr lang="en-US"/>
          </a:p>
        </p:txBody>
      </p:sp>
    </p:spTree>
    <p:extLst>
      <p:ext uri="{BB962C8B-B14F-4D97-AF65-F5344CB8AC3E}">
        <p14:creationId xmlns:p14="http://schemas.microsoft.com/office/powerpoint/2010/main" val="50710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36</a:t>
            </a:fld>
            <a:endParaRPr lang="en-US"/>
          </a:p>
        </p:txBody>
      </p:sp>
    </p:spTree>
    <p:extLst>
      <p:ext uri="{BB962C8B-B14F-4D97-AF65-F5344CB8AC3E}">
        <p14:creationId xmlns:p14="http://schemas.microsoft.com/office/powerpoint/2010/main" val="3040567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37</a:t>
            </a:fld>
            <a:endParaRPr lang="en-US"/>
          </a:p>
        </p:txBody>
      </p:sp>
    </p:spTree>
    <p:extLst>
      <p:ext uri="{BB962C8B-B14F-4D97-AF65-F5344CB8AC3E}">
        <p14:creationId xmlns:p14="http://schemas.microsoft.com/office/powerpoint/2010/main" val="263463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38</a:t>
            </a:fld>
            <a:endParaRPr lang="en-US"/>
          </a:p>
        </p:txBody>
      </p:sp>
    </p:spTree>
    <p:extLst>
      <p:ext uri="{BB962C8B-B14F-4D97-AF65-F5344CB8AC3E}">
        <p14:creationId xmlns:p14="http://schemas.microsoft.com/office/powerpoint/2010/main" val="517790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39</a:t>
            </a:fld>
            <a:endParaRPr lang="en-US"/>
          </a:p>
        </p:txBody>
      </p:sp>
    </p:spTree>
    <p:extLst>
      <p:ext uri="{BB962C8B-B14F-4D97-AF65-F5344CB8AC3E}">
        <p14:creationId xmlns:p14="http://schemas.microsoft.com/office/powerpoint/2010/main" val="2282167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40</a:t>
            </a:fld>
            <a:endParaRPr lang="en-US"/>
          </a:p>
        </p:txBody>
      </p:sp>
    </p:spTree>
    <p:extLst>
      <p:ext uri="{BB962C8B-B14F-4D97-AF65-F5344CB8AC3E}">
        <p14:creationId xmlns:p14="http://schemas.microsoft.com/office/powerpoint/2010/main" val="251821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a:t>
            </a:fld>
            <a:endParaRPr lang="en-US"/>
          </a:p>
        </p:txBody>
      </p:sp>
    </p:spTree>
    <p:extLst>
      <p:ext uri="{BB962C8B-B14F-4D97-AF65-F5344CB8AC3E}">
        <p14:creationId xmlns:p14="http://schemas.microsoft.com/office/powerpoint/2010/main" val="116547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41</a:t>
            </a:fld>
            <a:endParaRPr lang="en-US"/>
          </a:p>
        </p:txBody>
      </p:sp>
    </p:spTree>
    <p:extLst>
      <p:ext uri="{BB962C8B-B14F-4D97-AF65-F5344CB8AC3E}">
        <p14:creationId xmlns:p14="http://schemas.microsoft.com/office/powerpoint/2010/main" val="1741654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42</a:t>
            </a:fld>
            <a:endParaRPr lang="en-US"/>
          </a:p>
        </p:txBody>
      </p:sp>
    </p:spTree>
    <p:extLst>
      <p:ext uri="{BB962C8B-B14F-4D97-AF65-F5344CB8AC3E}">
        <p14:creationId xmlns:p14="http://schemas.microsoft.com/office/powerpoint/2010/main" val="125586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43</a:t>
            </a:fld>
            <a:endParaRPr lang="en-US"/>
          </a:p>
        </p:txBody>
      </p:sp>
    </p:spTree>
    <p:extLst>
      <p:ext uri="{BB962C8B-B14F-4D97-AF65-F5344CB8AC3E}">
        <p14:creationId xmlns:p14="http://schemas.microsoft.com/office/powerpoint/2010/main" val="2867391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performing the miracles we saw Moses perform acts of faith such as casting his rod down, lifting his hands, </a:t>
            </a:r>
            <a:r>
              <a:rPr lang="en-US" dirty="0" err="1"/>
              <a:t>ect</a:t>
            </a:r>
            <a:r>
              <a:rPr lang="en-US" dirty="0"/>
              <a:t>… These were the necessary</a:t>
            </a:r>
          </a:p>
        </p:txBody>
      </p:sp>
      <p:sp>
        <p:nvSpPr>
          <p:cNvPr id="4" name="Slide Number Placeholder 3"/>
          <p:cNvSpPr>
            <a:spLocks noGrp="1"/>
          </p:cNvSpPr>
          <p:nvPr>
            <p:ph type="sldNum" sz="quarter" idx="5"/>
          </p:nvPr>
        </p:nvSpPr>
        <p:spPr/>
        <p:txBody>
          <a:bodyPr/>
          <a:lstStyle/>
          <a:p>
            <a:fld id="{47FEF636-0166-2C44-AF35-AFB3F982E55B}" type="slidenum">
              <a:rPr lang="en-US" smtClean="0"/>
              <a:t>44</a:t>
            </a:fld>
            <a:endParaRPr lang="en-US"/>
          </a:p>
        </p:txBody>
      </p:sp>
    </p:spTree>
    <p:extLst>
      <p:ext uri="{BB962C8B-B14F-4D97-AF65-F5344CB8AC3E}">
        <p14:creationId xmlns:p14="http://schemas.microsoft.com/office/powerpoint/2010/main" val="692528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45</a:t>
            </a:fld>
            <a:endParaRPr lang="en-US"/>
          </a:p>
        </p:txBody>
      </p:sp>
    </p:spTree>
    <p:extLst>
      <p:ext uri="{BB962C8B-B14F-4D97-AF65-F5344CB8AC3E}">
        <p14:creationId xmlns:p14="http://schemas.microsoft.com/office/powerpoint/2010/main" val="1279010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46</a:t>
            </a:fld>
            <a:endParaRPr lang="en-US"/>
          </a:p>
        </p:txBody>
      </p:sp>
    </p:spTree>
    <p:extLst>
      <p:ext uri="{BB962C8B-B14F-4D97-AF65-F5344CB8AC3E}">
        <p14:creationId xmlns:p14="http://schemas.microsoft.com/office/powerpoint/2010/main" val="1356104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D741A-0DC6-4B43-A9FD-3C62F331C373}" type="slidenum">
              <a:rPr lang="en-US" smtClean="0"/>
              <a:t>47</a:t>
            </a:fld>
            <a:endParaRPr lang="en-US"/>
          </a:p>
        </p:txBody>
      </p:sp>
    </p:spTree>
    <p:extLst>
      <p:ext uri="{BB962C8B-B14F-4D97-AF65-F5344CB8AC3E}">
        <p14:creationId xmlns:p14="http://schemas.microsoft.com/office/powerpoint/2010/main" val="260455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48</a:t>
            </a:fld>
            <a:endParaRPr lang="en-US"/>
          </a:p>
        </p:txBody>
      </p:sp>
    </p:spTree>
    <p:extLst>
      <p:ext uri="{BB962C8B-B14F-4D97-AF65-F5344CB8AC3E}">
        <p14:creationId xmlns:p14="http://schemas.microsoft.com/office/powerpoint/2010/main" val="2408396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of confession &amp; The Law of Delegation </a:t>
            </a:r>
          </a:p>
        </p:txBody>
      </p:sp>
      <p:sp>
        <p:nvSpPr>
          <p:cNvPr id="4" name="Slide Number Placeholder 3"/>
          <p:cNvSpPr>
            <a:spLocks noGrp="1"/>
          </p:cNvSpPr>
          <p:nvPr>
            <p:ph type="sldNum" sz="quarter" idx="5"/>
          </p:nvPr>
        </p:nvSpPr>
        <p:spPr/>
        <p:txBody>
          <a:bodyPr/>
          <a:lstStyle/>
          <a:p>
            <a:fld id="{E79D741A-0DC6-4B43-A9FD-3C62F331C373}" type="slidenum">
              <a:rPr lang="en-US" smtClean="0"/>
              <a:t>49</a:t>
            </a:fld>
            <a:endParaRPr lang="en-US"/>
          </a:p>
        </p:txBody>
      </p:sp>
    </p:spTree>
    <p:extLst>
      <p:ext uri="{BB962C8B-B14F-4D97-AF65-F5344CB8AC3E}">
        <p14:creationId xmlns:p14="http://schemas.microsoft.com/office/powerpoint/2010/main" val="3602399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50</a:t>
            </a:fld>
            <a:endParaRPr lang="en-US"/>
          </a:p>
        </p:txBody>
      </p:sp>
    </p:spTree>
    <p:extLst>
      <p:ext uri="{BB962C8B-B14F-4D97-AF65-F5344CB8AC3E}">
        <p14:creationId xmlns:p14="http://schemas.microsoft.com/office/powerpoint/2010/main" val="254886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a:t>
            </a:fld>
            <a:endParaRPr lang="en-US"/>
          </a:p>
        </p:txBody>
      </p:sp>
    </p:spTree>
    <p:extLst>
      <p:ext uri="{BB962C8B-B14F-4D97-AF65-F5344CB8AC3E}">
        <p14:creationId xmlns:p14="http://schemas.microsoft.com/office/powerpoint/2010/main" val="4068272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51</a:t>
            </a:fld>
            <a:endParaRPr lang="en-US"/>
          </a:p>
        </p:txBody>
      </p:sp>
    </p:spTree>
    <p:extLst>
      <p:ext uri="{BB962C8B-B14F-4D97-AF65-F5344CB8AC3E}">
        <p14:creationId xmlns:p14="http://schemas.microsoft.com/office/powerpoint/2010/main" val="4278159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52</a:t>
            </a:fld>
            <a:endParaRPr lang="en-US"/>
          </a:p>
        </p:txBody>
      </p:sp>
    </p:spTree>
    <p:extLst>
      <p:ext uri="{BB962C8B-B14F-4D97-AF65-F5344CB8AC3E}">
        <p14:creationId xmlns:p14="http://schemas.microsoft.com/office/powerpoint/2010/main" val="4152894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translated</a:t>
            </a:r>
            <a:r>
              <a:rPr lang="en-US" sz="1200" dirty="0"/>
              <a:t> us </a:t>
            </a:r>
            <a:r>
              <a:rPr lang="en-US" sz="1200" u="sng" dirty="0"/>
              <a:t>into</a:t>
            </a:r>
            <a:r>
              <a:rPr lang="en-US" sz="1200" dirty="0"/>
              <a:t> the kingdom  - How? By Faith!</a:t>
            </a:r>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53</a:t>
            </a:fld>
            <a:endParaRPr lang="en-US"/>
          </a:p>
        </p:txBody>
      </p:sp>
    </p:spTree>
    <p:extLst>
      <p:ext uri="{BB962C8B-B14F-4D97-AF65-F5344CB8AC3E}">
        <p14:creationId xmlns:p14="http://schemas.microsoft.com/office/powerpoint/2010/main" val="595578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54</a:t>
            </a:fld>
            <a:endParaRPr lang="en-US"/>
          </a:p>
        </p:txBody>
      </p:sp>
    </p:spTree>
    <p:extLst>
      <p:ext uri="{BB962C8B-B14F-4D97-AF65-F5344CB8AC3E}">
        <p14:creationId xmlns:p14="http://schemas.microsoft.com/office/powerpoint/2010/main" val="1565025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55</a:t>
            </a:fld>
            <a:endParaRPr lang="en-US"/>
          </a:p>
        </p:txBody>
      </p:sp>
    </p:spTree>
    <p:extLst>
      <p:ext uri="{BB962C8B-B14F-4D97-AF65-F5344CB8AC3E}">
        <p14:creationId xmlns:p14="http://schemas.microsoft.com/office/powerpoint/2010/main" val="3532838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56</a:t>
            </a:fld>
            <a:endParaRPr lang="en-US"/>
          </a:p>
        </p:txBody>
      </p:sp>
    </p:spTree>
    <p:extLst>
      <p:ext uri="{BB962C8B-B14F-4D97-AF65-F5344CB8AC3E}">
        <p14:creationId xmlns:p14="http://schemas.microsoft.com/office/powerpoint/2010/main" val="1047691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57</a:t>
            </a:fld>
            <a:endParaRPr lang="en-US"/>
          </a:p>
        </p:txBody>
      </p:sp>
    </p:spTree>
    <p:extLst>
      <p:ext uri="{BB962C8B-B14F-4D97-AF65-F5344CB8AC3E}">
        <p14:creationId xmlns:p14="http://schemas.microsoft.com/office/powerpoint/2010/main" val="3073684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FEF636-0166-2C44-AF35-AFB3F982E55B}" type="slidenum">
              <a:rPr lang="en-US" smtClean="0"/>
              <a:t>58</a:t>
            </a:fld>
            <a:endParaRPr lang="en-US"/>
          </a:p>
        </p:txBody>
      </p:sp>
    </p:spTree>
    <p:extLst>
      <p:ext uri="{BB962C8B-B14F-4D97-AF65-F5344CB8AC3E}">
        <p14:creationId xmlns:p14="http://schemas.microsoft.com/office/powerpoint/2010/main" val="25025661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59</a:t>
            </a:fld>
            <a:endParaRPr lang="en-US"/>
          </a:p>
        </p:txBody>
      </p:sp>
    </p:spTree>
    <p:extLst>
      <p:ext uri="{BB962C8B-B14F-4D97-AF65-F5344CB8AC3E}">
        <p14:creationId xmlns:p14="http://schemas.microsoft.com/office/powerpoint/2010/main" val="1243144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60</a:t>
            </a:fld>
            <a:endParaRPr lang="en-US"/>
          </a:p>
        </p:txBody>
      </p:sp>
    </p:spTree>
    <p:extLst>
      <p:ext uri="{BB962C8B-B14F-4D97-AF65-F5344CB8AC3E}">
        <p14:creationId xmlns:p14="http://schemas.microsoft.com/office/powerpoint/2010/main" val="211789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Pisteuo</a:t>
            </a:r>
            <a:r>
              <a:rPr lang="en-US" dirty="0"/>
              <a:t> – to have faith.</a:t>
            </a:r>
          </a:p>
        </p:txBody>
      </p:sp>
      <p:sp>
        <p:nvSpPr>
          <p:cNvPr id="4" name="Slide Number Placeholder 3"/>
          <p:cNvSpPr>
            <a:spLocks noGrp="1"/>
          </p:cNvSpPr>
          <p:nvPr>
            <p:ph type="sldNum" sz="quarter" idx="5"/>
          </p:nvPr>
        </p:nvSpPr>
        <p:spPr/>
        <p:txBody>
          <a:bodyPr/>
          <a:lstStyle/>
          <a:p>
            <a:fld id="{47FEF636-0166-2C44-AF35-AFB3F982E55B}" type="slidenum">
              <a:rPr lang="en-US" smtClean="0"/>
              <a:t>7</a:t>
            </a:fld>
            <a:endParaRPr lang="en-US"/>
          </a:p>
        </p:txBody>
      </p:sp>
    </p:spTree>
    <p:extLst>
      <p:ext uri="{BB962C8B-B14F-4D97-AF65-F5344CB8AC3E}">
        <p14:creationId xmlns:p14="http://schemas.microsoft.com/office/powerpoint/2010/main" val="31123941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62</a:t>
            </a:fld>
            <a:endParaRPr lang="en-US"/>
          </a:p>
        </p:txBody>
      </p:sp>
    </p:spTree>
    <p:extLst>
      <p:ext uri="{BB962C8B-B14F-4D97-AF65-F5344CB8AC3E}">
        <p14:creationId xmlns:p14="http://schemas.microsoft.com/office/powerpoint/2010/main" val="28728645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a:t>
            </a:r>
            <a:r>
              <a:rPr lang="en-US" baseline="0" dirty="0"/>
              <a:t> is a Salvation Paradigm will be discussed in greater detail and length later on in this study.</a:t>
            </a:r>
            <a:endParaRPr lang="en-US" dirty="0"/>
          </a:p>
        </p:txBody>
      </p:sp>
      <p:sp>
        <p:nvSpPr>
          <p:cNvPr id="4" name="Slide Number Placeholder 3"/>
          <p:cNvSpPr>
            <a:spLocks noGrp="1"/>
          </p:cNvSpPr>
          <p:nvPr>
            <p:ph type="sldNum" sz="quarter" idx="10"/>
          </p:nvPr>
        </p:nvSpPr>
        <p:spPr/>
        <p:txBody>
          <a:bodyPr/>
          <a:lstStyle/>
          <a:p>
            <a:fld id="{530BE5EA-956D-F643-B5CB-F915F30B59C2}" type="slidenum">
              <a:rPr lang="en-US" smtClean="0"/>
              <a:t>63</a:t>
            </a:fld>
            <a:endParaRPr lang="en-US" dirty="0"/>
          </a:p>
        </p:txBody>
      </p:sp>
    </p:spTree>
    <p:extLst>
      <p:ext uri="{BB962C8B-B14F-4D97-AF65-F5344CB8AC3E}">
        <p14:creationId xmlns:p14="http://schemas.microsoft.com/office/powerpoint/2010/main" val="1648199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64</a:t>
            </a:fld>
            <a:endParaRPr lang="en-US"/>
          </a:p>
        </p:txBody>
      </p:sp>
    </p:spTree>
    <p:extLst>
      <p:ext uri="{BB962C8B-B14F-4D97-AF65-F5344CB8AC3E}">
        <p14:creationId xmlns:p14="http://schemas.microsoft.com/office/powerpoint/2010/main" val="541287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65</a:t>
            </a:fld>
            <a:endParaRPr lang="en-US"/>
          </a:p>
        </p:txBody>
      </p:sp>
    </p:spTree>
    <p:extLst>
      <p:ext uri="{BB962C8B-B14F-4D97-AF65-F5344CB8AC3E}">
        <p14:creationId xmlns:p14="http://schemas.microsoft.com/office/powerpoint/2010/main" val="2406488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66</a:t>
            </a:fld>
            <a:endParaRPr lang="en-US"/>
          </a:p>
        </p:txBody>
      </p:sp>
    </p:spTree>
    <p:extLst>
      <p:ext uri="{BB962C8B-B14F-4D97-AF65-F5344CB8AC3E}">
        <p14:creationId xmlns:p14="http://schemas.microsoft.com/office/powerpoint/2010/main" val="3801461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67</a:t>
            </a:fld>
            <a:endParaRPr lang="en-US"/>
          </a:p>
        </p:txBody>
      </p:sp>
    </p:spTree>
    <p:extLst>
      <p:ext uri="{BB962C8B-B14F-4D97-AF65-F5344CB8AC3E}">
        <p14:creationId xmlns:p14="http://schemas.microsoft.com/office/powerpoint/2010/main" val="2947418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68</a:t>
            </a:fld>
            <a:endParaRPr lang="en-US"/>
          </a:p>
        </p:txBody>
      </p:sp>
    </p:spTree>
    <p:extLst>
      <p:ext uri="{BB962C8B-B14F-4D97-AF65-F5344CB8AC3E}">
        <p14:creationId xmlns:p14="http://schemas.microsoft.com/office/powerpoint/2010/main" val="541594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Salvation Paradigm serves a legitimate purpose within the body of Christ by gaining new converts and strengthening those who are weak or unsure of their status with God. However, in order for the church to fulfill its assignment of advancing and cultivating God’s Kingdom in the earth, we must move on from this starting place onto maturity and partnering with God in His purpose for the earth.</a:t>
            </a:r>
            <a:endParaRPr lang="en-US" dirty="0"/>
          </a:p>
        </p:txBody>
      </p:sp>
      <p:sp>
        <p:nvSpPr>
          <p:cNvPr id="4" name="Slide Number Placeholder 3"/>
          <p:cNvSpPr>
            <a:spLocks noGrp="1"/>
          </p:cNvSpPr>
          <p:nvPr>
            <p:ph type="sldNum" sz="quarter" idx="10"/>
          </p:nvPr>
        </p:nvSpPr>
        <p:spPr/>
        <p:txBody>
          <a:bodyPr/>
          <a:lstStyle/>
          <a:p>
            <a:fld id="{530BE5EA-956D-F643-B5CB-F915F30B59C2}" type="slidenum">
              <a:rPr lang="en-US" smtClean="0"/>
              <a:t>69</a:t>
            </a:fld>
            <a:endParaRPr lang="en-US" dirty="0"/>
          </a:p>
        </p:txBody>
      </p:sp>
    </p:spTree>
    <p:extLst>
      <p:ext uri="{BB962C8B-B14F-4D97-AF65-F5344CB8AC3E}">
        <p14:creationId xmlns:p14="http://schemas.microsoft.com/office/powerpoint/2010/main" val="10067955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70</a:t>
            </a:fld>
            <a:endParaRPr lang="en-US"/>
          </a:p>
        </p:txBody>
      </p:sp>
    </p:spTree>
    <p:extLst>
      <p:ext uri="{BB962C8B-B14F-4D97-AF65-F5344CB8AC3E}">
        <p14:creationId xmlns:p14="http://schemas.microsoft.com/office/powerpoint/2010/main" val="2372920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71</a:t>
            </a:fld>
            <a:endParaRPr lang="en-US"/>
          </a:p>
        </p:txBody>
      </p:sp>
    </p:spTree>
    <p:extLst>
      <p:ext uri="{BB962C8B-B14F-4D97-AF65-F5344CB8AC3E}">
        <p14:creationId xmlns:p14="http://schemas.microsoft.com/office/powerpoint/2010/main" val="265414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right into our study of faith, let me first reveal several laws that directly impact and influence our understanding of faith and its operation in our lives.</a:t>
            </a:r>
          </a:p>
        </p:txBody>
      </p:sp>
      <p:sp>
        <p:nvSpPr>
          <p:cNvPr id="4" name="Slide Number Placeholder 3"/>
          <p:cNvSpPr>
            <a:spLocks noGrp="1"/>
          </p:cNvSpPr>
          <p:nvPr>
            <p:ph type="sldNum" sz="quarter" idx="5"/>
          </p:nvPr>
        </p:nvSpPr>
        <p:spPr/>
        <p:txBody>
          <a:bodyPr/>
          <a:lstStyle/>
          <a:p>
            <a:fld id="{47FEF636-0166-2C44-AF35-AFB3F982E55B}" type="slidenum">
              <a:rPr lang="en-US" smtClean="0"/>
              <a:t>8</a:t>
            </a:fld>
            <a:endParaRPr lang="en-US"/>
          </a:p>
        </p:txBody>
      </p:sp>
    </p:spTree>
    <p:extLst>
      <p:ext uri="{BB962C8B-B14F-4D97-AF65-F5344CB8AC3E}">
        <p14:creationId xmlns:p14="http://schemas.microsoft.com/office/powerpoint/2010/main" val="1432150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72</a:t>
            </a:fld>
            <a:endParaRPr lang="en-US"/>
          </a:p>
        </p:txBody>
      </p:sp>
    </p:spTree>
    <p:extLst>
      <p:ext uri="{BB962C8B-B14F-4D97-AF65-F5344CB8AC3E}">
        <p14:creationId xmlns:p14="http://schemas.microsoft.com/office/powerpoint/2010/main" val="35606064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73</a:t>
            </a:fld>
            <a:endParaRPr lang="en-US"/>
          </a:p>
        </p:txBody>
      </p:sp>
    </p:spTree>
    <p:extLst>
      <p:ext uri="{BB962C8B-B14F-4D97-AF65-F5344CB8AC3E}">
        <p14:creationId xmlns:p14="http://schemas.microsoft.com/office/powerpoint/2010/main" val="1869972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74</a:t>
            </a:fld>
            <a:endParaRPr lang="en-US"/>
          </a:p>
        </p:txBody>
      </p:sp>
    </p:spTree>
    <p:extLst>
      <p:ext uri="{BB962C8B-B14F-4D97-AF65-F5344CB8AC3E}">
        <p14:creationId xmlns:p14="http://schemas.microsoft.com/office/powerpoint/2010/main" val="34245068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75</a:t>
            </a:fld>
            <a:endParaRPr lang="en-US"/>
          </a:p>
        </p:txBody>
      </p:sp>
    </p:spTree>
    <p:extLst>
      <p:ext uri="{BB962C8B-B14F-4D97-AF65-F5344CB8AC3E}">
        <p14:creationId xmlns:p14="http://schemas.microsoft.com/office/powerpoint/2010/main" val="18409802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cannot be two sovereigns over a thing or possession</a:t>
            </a:r>
          </a:p>
        </p:txBody>
      </p:sp>
      <p:sp>
        <p:nvSpPr>
          <p:cNvPr id="4" name="Slide Number Placeholder 3"/>
          <p:cNvSpPr>
            <a:spLocks noGrp="1"/>
          </p:cNvSpPr>
          <p:nvPr>
            <p:ph type="sldNum" sz="quarter" idx="5"/>
          </p:nvPr>
        </p:nvSpPr>
        <p:spPr/>
        <p:txBody>
          <a:bodyPr/>
          <a:lstStyle/>
          <a:p>
            <a:fld id="{47FEF636-0166-2C44-AF35-AFB3F982E55B}" type="slidenum">
              <a:rPr lang="en-US" smtClean="0"/>
              <a:t>76</a:t>
            </a:fld>
            <a:endParaRPr lang="en-US"/>
          </a:p>
        </p:txBody>
      </p:sp>
    </p:spTree>
    <p:extLst>
      <p:ext uri="{BB962C8B-B14F-4D97-AF65-F5344CB8AC3E}">
        <p14:creationId xmlns:p14="http://schemas.microsoft.com/office/powerpoint/2010/main" val="25675241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77</a:t>
            </a:fld>
            <a:endParaRPr lang="en-US"/>
          </a:p>
        </p:txBody>
      </p:sp>
    </p:spTree>
    <p:extLst>
      <p:ext uri="{BB962C8B-B14F-4D97-AF65-F5344CB8AC3E}">
        <p14:creationId xmlns:p14="http://schemas.microsoft.com/office/powerpoint/2010/main" val="3413137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F636-0166-2C44-AF35-AFB3F982E55B}" type="slidenum">
              <a:rPr lang="en-US" smtClean="0"/>
              <a:t>78</a:t>
            </a:fld>
            <a:endParaRPr lang="en-US"/>
          </a:p>
        </p:txBody>
      </p:sp>
    </p:spTree>
    <p:extLst>
      <p:ext uri="{BB962C8B-B14F-4D97-AF65-F5344CB8AC3E}">
        <p14:creationId xmlns:p14="http://schemas.microsoft.com/office/powerpoint/2010/main" val="39987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right into our study of faith, let me first reveal several laws that directly impact and influence our understanding of faith and its operation in our lives.</a:t>
            </a:r>
          </a:p>
          <a:p>
            <a:r>
              <a:rPr lang="en-US" dirty="0"/>
              <a:t>*Write this law in your Notes.</a:t>
            </a:r>
          </a:p>
        </p:txBody>
      </p:sp>
      <p:sp>
        <p:nvSpPr>
          <p:cNvPr id="4" name="Slide Number Placeholder 3"/>
          <p:cNvSpPr>
            <a:spLocks noGrp="1"/>
          </p:cNvSpPr>
          <p:nvPr>
            <p:ph type="sldNum" sz="quarter" idx="5"/>
          </p:nvPr>
        </p:nvSpPr>
        <p:spPr/>
        <p:txBody>
          <a:bodyPr/>
          <a:lstStyle/>
          <a:p>
            <a:fld id="{47FEF636-0166-2C44-AF35-AFB3F982E55B}" type="slidenum">
              <a:rPr lang="en-US" smtClean="0"/>
              <a:t>9</a:t>
            </a:fld>
            <a:endParaRPr lang="en-US"/>
          </a:p>
        </p:txBody>
      </p:sp>
    </p:spTree>
    <p:extLst>
      <p:ext uri="{BB962C8B-B14F-4D97-AF65-F5344CB8AC3E}">
        <p14:creationId xmlns:p14="http://schemas.microsoft.com/office/powerpoint/2010/main" val="196869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CHRIST,” -  “THROUGH CHRIST”</a:t>
            </a:r>
          </a:p>
        </p:txBody>
      </p:sp>
      <p:sp>
        <p:nvSpPr>
          <p:cNvPr id="4" name="Slide Number Placeholder 3"/>
          <p:cNvSpPr>
            <a:spLocks noGrp="1"/>
          </p:cNvSpPr>
          <p:nvPr>
            <p:ph type="sldNum" sz="quarter" idx="5"/>
          </p:nvPr>
        </p:nvSpPr>
        <p:spPr/>
        <p:txBody>
          <a:bodyPr/>
          <a:lstStyle/>
          <a:p>
            <a:fld id="{47FEF636-0166-2C44-AF35-AFB3F982E55B}" type="slidenum">
              <a:rPr lang="en-US" smtClean="0"/>
              <a:t>10</a:t>
            </a:fld>
            <a:endParaRPr lang="en-US"/>
          </a:p>
        </p:txBody>
      </p:sp>
    </p:spTree>
    <p:extLst>
      <p:ext uri="{BB962C8B-B14F-4D97-AF65-F5344CB8AC3E}">
        <p14:creationId xmlns:p14="http://schemas.microsoft.com/office/powerpoint/2010/main" val="161253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73DD-83C4-AF42-8AD9-B378E54321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282D80-1B5E-8E44-8B6B-1D6BFE47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5AE033-7A01-604B-8DA4-F5E71CC22059}"/>
              </a:ext>
            </a:extLst>
          </p:cNvPr>
          <p:cNvSpPr>
            <a:spLocks noGrp="1"/>
          </p:cNvSpPr>
          <p:nvPr>
            <p:ph type="dt" sz="half" idx="10"/>
          </p:nvPr>
        </p:nvSpPr>
        <p:spPr/>
        <p:txBody>
          <a:bodyPr/>
          <a:lstStyle/>
          <a:p>
            <a:fld id="{9074CD27-3E64-6B47-BFE4-1AEED4FE67BD}" type="datetime1">
              <a:rPr lang="en-US" smtClean="0"/>
              <a:t>7/7/22</a:t>
            </a:fld>
            <a:endParaRPr lang="en-US"/>
          </a:p>
        </p:txBody>
      </p:sp>
      <p:sp>
        <p:nvSpPr>
          <p:cNvPr id="5" name="Footer Placeholder 4">
            <a:extLst>
              <a:ext uri="{FF2B5EF4-FFF2-40B4-BE49-F238E27FC236}">
                <a16:creationId xmlns:a16="http://schemas.microsoft.com/office/drawing/2014/main" id="{2EBD0BA9-741B-B440-A321-EB97DCCE7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24C7A-8D63-5B41-9415-589457B4C8B7}"/>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218813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41A0-9150-5848-BE8F-9CEC89FB49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B8E74D-5F99-5B48-83A7-083A1B3612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79F07-4258-444C-AA97-D9F3160F39B0}"/>
              </a:ext>
            </a:extLst>
          </p:cNvPr>
          <p:cNvSpPr>
            <a:spLocks noGrp="1"/>
          </p:cNvSpPr>
          <p:nvPr>
            <p:ph type="dt" sz="half" idx="10"/>
          </p:nvPr>
        </p:nvSpPr>
        <p:spPr/>
        <p:txBody>
          <a:bodyPr/>
          <a:lstStyle/>
          <a:p>
            <a:fld id="{C6ACBA98-E76E-F44B-91A7-53E14F045069}" type="datetime1">
              <a:rPr lang="en-US" smtClean="0"/>
              <a:t>7/7/22</a:t>
            </a:fld>
            <a:endParaRPr lang="en-US"/>
          </a:p>
        </p:txBody>
      </p:sp>
      <p:sp>
        <p:nvSpPr>
          <p:cNvPr id="5" name="Footer Placeholder 4">
            <a:extLst>
              <a:ext uri="{FF2B5EF4-FFF2-40B4-BE49-F238E27FC236}">
                <a16:creationId xmlns:a16="http://schemas.microsoft.com/office/drawing/2014/main" id="{E0BFC873-C627-9B47-9FE1-9C5854D5D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F01C1-1C4A-AD46-8CA6-2615C830EBAE}"/>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411572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8742BF-B93B-A347-BFFC-E4ED5360D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16563-D604-CE43-BE8F-76727532CC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EADCA-1F28-824D-8589-7A8D40554142}"/>
              </a:ext>
            </a:extLst>
          </p:cNvPr>
          <p:cNvSpPr>
            <a:spLocks noGrp="1"/>
          </p:cNvSpPr>
          <p:nvPr>
            <p:ph type="dt" sz="half" idx="10"/>
          </p:nvPr>
        </p:nvSpPr>
        <p:spPr/>
        <p:txBody>
          <a:bodyPr/>
          <a:lstStyle/>
          <a:p>
            <a:fld id="{07D153D4-FE20-8F4B-ACA6-44DDCC06BB12}" type="datetime1">
              <a:rPr lang="en-US" smtClean="0"/>
              <a:t>7/7/22</a:t>
            </a:fld>
            <a:endParaRPr lang="en-US"/>
          </a:p>
        </p:txBody>
      </p:sp>
      <p:sp>
        <p:nvSpPr>
          <p:cNvPr id="5" name="Footer Placeholder 4">
            <a:extLst>
              <a:ext uri="{FF2B5EF4-FFF2-40B4-BE49-F238E27FC236}">
                <a16:creationId xmlns:a16="http://schemas.microsoft.com/office/drawing/2014/main" id="{28052A97-181A-E244-A7C7-0076E61B7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6BA53-98C1-6C4A-99ED-295A58DA1DBA}"/>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415446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21A6-D6CE-B248-9A87-D37D122D6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C2909-A53B-9546-AEFA-C6E84F3EF6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B1A95-A252-254C-91BE-A12DF691068C}"/>
              </a:ext>
            </a:extLst>
          </p:cNvPr>
          <p:cNvSpPr>
            <a:spLocks noGrp="1"/>
          </p:cNvSpPr>
          <p:nvPr>
            <p:ph type="dt" sz="half" idx="10"/>
          </p:nvPr>
        </p:nvSpPr>
        <p:spPr/>
        <p:txBody>
          <a:bodyPr/>
          <a:lstStyle/>
          <a:p>
            <a:fld id="{08489502-89A3-8440-9CD3-BE302BF82FC9}" type="datetime1">
              <a:rPr lang="en-US" smtClean="0"/>
              <a:t>7/7/22</a:t>
            </a:fld>
            <a:endParaRPr lang="en-US"/>
          </a:p>
        </p:txBody>
      </p:sp>
      <p:sp>
        <p:nvSpPr>
          <p:cNvPr id="5" name="Footer Placeholder 4">
            <a:extLst>
              <a:ext uri="{FF2B5EF4-FFF2-40B4-BE49-F238E27FC236}">
                <a16:creationId xmlns:a16="http://schemas.microsoft.com/office/drawing/2014/main" id="{EE33E0F8-4D68-6D42-95AE-08AC473E3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7DCBD-4F32-6349-8A85-03782E0C1A8C}"/>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185585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B29B-03A2-294D-BF06-7E6C7187A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41678B-4AC4-5C4B-9773-2AE99D95B6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53D290-4875-8443-BD23-DEC0758DD7A0}"/>
              </a:ext>
            </a:extLst>
          </p:cNvPr>
          <p:cNvSpPr>
            <a:spLocks noGrp="1"/>
          </p:cNvSpPr>
          <p:nvPr>
            <p:ph type="dt" sz="half" idx="10"/>
          </p:nvPr>
        </p:nvSpPr>
        <p:spPr/>
        <p:txBody>
          <a:bodyPr/>
          <a:lstStyle/>
          <a:p>
            <a:fld id="{38343840-3C27-0344-92FC-03A08186FB49}" type="datetime1">
              <a:rPr lang="en-US" smtClean="0"/>
              <a:t>7/7/22</a:t>
            </a:fld>
            <a:endParaRPr lang="en-US"/>
          </a:p>
        </p:txBody>
      </p:sp>
      <p:sp>
        <p:nvSpPr>
          <p:cNvPr id="5" name="Footer Placeholder 4">
            <a:extLst>
              <a:ext uri="{FF2B5EF4-FFF2-40B4-BE49-F238E27FC236}">
                <a16:creationId xmlns:a16="http://schemas.microsoft.com/office/drawing/2014/main" id="{9FB36783-DFF9-A74C-9392-429515B12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F93CE-605A-6E49-B260-7F22D20C727E}"/>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89976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41D2F-3DF6-ED46-9423-D79C6973CC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58B79-D4E4-6F45-8F55-CB24482518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6D6CBE-C69E-1045-AC39-785F64C4EB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860E4E-3D78-A94F-A036-F1462F443DD4}"/>
              </a:ext>
            </a:extLst>
          </p:cNvPr>
          <p:cNvSpPr>
            <a:spLocks noGrp="1"/>
          </p:cNvSpPr>
          <p:nvPr>
            <p:ph type="dt" sz="half" idx="10"/>
          </p:nvPr>
        </p:nvSpPr>
        <p:spPr/>
        <p:txBody>
          <a:bodyPr/>
          <a:lstStyle/>
          <a:p>
            <a:fld id="{12E31DCC-94EA-3B4D-9145-1A5EBED94CCB}" type="datetime1">
              <a:rPr lang="en-US" smtClean="0"/>
              <a:t>7/7/22</a:t>
            </a:fld>
            <a:endParaRPr lang="en-US"/>
          </a:p>
        </p:txBody>
      </p:sp>
      <p:sp>
        <p:nvSpPr>
          <p:cNvPr id="6" name="Footer Placeholder 5">
            <a:extLst>
              <a:ext uri="{FF2B5EF4-FFF2-40B4-BE49-F238E27FC236}">
                <a16:creationId xmlns:a16="http://schemas.microsoft.com/office/drawing/2014/main" id="{09410663-8F16-7247-A94F-492E8AA7C6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7D31D-042A-A949-9E86-8E27585B4A62}"/>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339592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848B-FA0E-EC42-BFB2-43CDAA0E94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162596-4984-B244-BDD2-11E39D03E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1F626-C068-0D44-87D7-A2DE1A1877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C782D5-DB1A-FF45-BE35-AEE45C1031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42203-3E8A-F349-97F9-5CC0A43F29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D31D63-443D-1E4C-85C7-C3E172216924}"/>
              </a:ext>
            </a:extLst>
          </p:cNvPr>
          <p:cNvSpPr>
            <a:spLocks noGrp="1"/>
          </p:cNvSpPr>
          <p:nvPr>
            <p:ph type="dt" sz="half" idx="10"/>
          </p:nvPr>
        </p:nvSpPr>
        <p:spPr/>
        <p:txBody>
          <a:bodyPr/>
          <a:lstStyle/>
          <a:p>
            <a:fld id="{07DEAB0E-666D-2142-862B-0B3EF34681B4}" type="datetime1">
              <a:rPr lang="en-US" smtClean="0"/>
              <a:t>7/7/22</a:t>
            </a:fld>
            <a:endParaRPr lang="en-US"/>
          </a:p>
        </p:txBody>
      </p:sp>
      <p:sp>
        <p:nvSpPr>
          <p:cNvPr id="8" name="Footer Placeholder 7">
            <a:extLst>
              <a:ext uri="{FF2B5EF4-FFF2-40B4-BE49-F238E27FC236}">
                <a16:creationId xmlns:a16="http://schemas.microsoft.com/office/drawing/2014/main" id="{7BF2D3B1-6F35-CA41-9D8E-6A18C5C10B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EF9926-9FCE-B54D-A26F-D88859F93210}"/>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306168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8C71-53CF-9C45-B7C1-BE9EB49226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419DA3-F71B-FB41-9FCF-B2672A40350F}"/>
              </a:ext>
            </a:extLst>
          </p:cNvPr>
          <p:cNvSpPr>
            <a:spLocks noGrp="1"/>
          </p:cNvSpPr>
          <p:nvPr>
            <p:ph type="dt" sz="half" idx="10"/>
          </p:nvPr>
        </p:nvSpPr>
        <p:spPr/>
        <p:txBody>
          <a:bodyPr/>
          <a:lstStyle/>
          <a:p>
            <a:fld id="{4F6C16BC-8166-EC4D-AA88-41B8B6DF30E2}" type="datetime1">
              <a:rPr lang="en-US" smtClean="0"/>
              <a:t>7/7/22</a:t>
            </a:fld>
            <a:endParaRPr lang="en-US"/>
          </a:p>
        </p:txBody>
      </p:sp>
      <p:sp>
        <p:nvSpPr>
          <p:cNvPr id="4" name="Footer Placeholder 3">
            <a:extLst>
              <a:ext uri="{FF2B5EF4-FFF2-40B4-BE49-F238E27FC236}">
                <a16:creationId xmlns:a16="http://schemas.microsoft.com/office/drawing/2014/main" id="{DCA91A0C-7E54-F542-ABA1-5B2E106063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E3D1D-8FCF-0E41-A98F-C2BF6FF38138}"/>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282398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40A56-3B72-D84C-A649-7FCC3DFA7CAD}"/>
              </a:ext>
            </a:extLst>
          </p:cNvPr>
          <p:cNvSpPr>
            <a:spLocks noGrp="1"/>
          </p:cNvSpPr>
          <p:nvPr>
            <p:ph type="dt" sz="half" idx="10"/>
          </p:nvPr>
        </p:nvSpPr>
        <p:spPr/>
        <p:txBody>
          <a:bodyPr/>
          <a:lstStyle/>
          <a:p>
            <a:fld id="{AE63A027-D5C7-684F-9E3E-1A1C797954C1}" type="datetime1">
              <a:rPr lang="en-US" smtClean="0"/>
              <a:t>7/7/22</a:t>
            </a:fld>
            <a:endParaRPr lang="en-US"/>
          </a:p>
        </p:txBody>
      </p:sp>
      <p:sp>
        <p:nvSpPr>
          <p:cNvPr id="3" name="Footer Placeholder 2">
            <a:extLst>
              <a:ext uri="{FF2B5EF4-FFF2-40B4-BE49-F238E27FC236}">
                <a16:creationId xmlns:a16="http://schemas.microsoft.com/office/drawing/2014/main" id="{2DB283CA-FBEA-2F49-99CA-BC97DE2FFD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611422-E965-0148-9609-3ACF8691ED6F}"/>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369703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2282-BB97-B443-9E93-B890B924A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27C5CA-4FDE-364A-AB33-69D4EEF769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FCEA97-9E34-514B-AD36-71DFF5F44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B7CA2-D2EE-DA4E-8954-D4DD5FB9B587}"/>
              </a:ext>
            </a:extLst>
          </p:cNvPr>
          <p:cNvSpPr>
            <a:spLocks noGrp="1"/>
          </p:cNvSpPr>
          <p:nvPr>
            <p:ph type="dt" sz="half" idx="10"/>
          </p:nvPr>
        </p:nvSpPr>
        <p:spPr/>
        <p:txBody>
          <a:bodyPr/>
          <a:lstStyle/>
          <a:p>
            <a:fld id="{7E4934FB-45F7-6147-AD2D-5C6B3E426CD3}" type="datetime1">
              <a:rPr lang="en-US" smtClean="0"/>
              <a:t>7/7/22</a:t>
            </a:fld>
            <a:endParaRPr lang="en-US"/>
          </a:p>
        </p:txBody>
      </p:sp>
      <p:sp>
        <p:nvSpPr>
          <p:cNvPr id="6" name="Footer Placeholder 5">
            <a:extLst>
              <a:ext uri="{FF2B5EF4-FFF2-40B4-BE49-F238E27FC236}">
                <a16:creationId xmlns:a16="http://schemas.microsoft.com/office/drawing/2014/main" id="{ADFFA2F1-71A9-FB43-B6EE-0F5D941DC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2253D-620D-ED49-B0BA-FE0A346A28E2}"/>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256055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768B-DE49-6047-ACDA-3B63F2B36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4A6B1-707A-3C46-B90B-9064905EF9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46F44-4862-DE4E-981C-84C090BC9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CD408-4D8F-C745-9068-7B52B9AE2D00}"/>
              </a:ext>
            </a:extLst>
          </p:cNvPr>
          <p:cNvSpPr>
            <a:spLocks noGrp="1"/>
          </p:cNvSpPr>
          <p:nvPr>
            <p:ph type="dt" sz="half" idx="10"/>
          </p:nvPr>
        </p:nvSpPr>
        <p:spPr/>
        <p:txBody>
          <a:bodyPr/>
          <a:lstStyle/>
          <a:p>
            <a:fld id="{99B0049F-CE11-AA45-B72A-A07237A61A53}" type="datetime1">
              <a:rPr lang="en-US" smtClean="0"/>
              <a:t>7/7/22</a:t>
            </a:fld>
            <a:endParaRPr lang="en-US"/>
          </a:p>
        </p:txBody>
      </p:sp>
      <p:sp>
        <p:nvSpPr>
          <p:cNvPr id="6" name="Footer Placeholder 5">
            <a:extLst>
              <a:ext uri="{FF2B5EF4-FFF2-40B4-BE49-F238E27FC236}">
                <a16:creationId xmlns:a16="http://schemas.microsoft.com/office/drawing/2014/main" id="{D0B199A8-5EB3-7A4E-8C13-00DEAAC2D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FBBB5-E314-D045-BBB9-2DC81DFDD37A}"/>
              </a:ext>
            </a:extLst>
          </p:cNvPr>
          <p:cNvSpPr>
            <a:spLocks noGrp="1"/>
          </p:cNvSpPr>
          <p:nvPr>
            <p:ph type="sldNum" sz="quarter" idx="12"/>
          </p:nvPr>
        </p:nvSpPr>
        <p:spPr/>
        <p:txBody>
          <a:bodyPr/>
          <a:lstStyle/>
          <a:p>
            <a:fld id="{6DFA1F42-8550-964F-9DB7-C892BE2A0240}" type="slidenum">
              <a:rPr lang="en-US" smtClean="0"/>
              <a:t>‹#›</a:t>
            </a:fld>
            <a:endParaRPr lang="en-US"/>
          </a:p>
        </p:txBody>
      </p:sp>
    </p:spTree>
    <p:extLst>
      <p:ext uri="{BB962C8B-B14F-4D97-AF65-F5344CB8AC3E}">
        <p14:creationId xmlns:p14="http://schemas.microsoft.com/office/powerpoint/2010/main" val="154937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385E5E-8566-6243-A0DA-337EE7AF0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3F9832-897E-3945-BDE3-FBA7EE80D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7ADED-6A57-0A42-B596-2B2F4376B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3FA9F-9A0E-F64A-B436-C3F904AFBDBD}" type="datetime1">
              <a:rPr lang="en-US" smtClean="0"/>
              <a:t>7/7/22</a:t>
            </a:fld>
            <a:endParaRPr lang="en-US"/>
          </a:p>
        </p:txBody>
      </p:sp>
      <p:sp>
        <p:nvSpPr>
          <p:cNvPr id="5" name="Footer Placeholder 4">
            <a:extLst>
              <a:ext uri="{FF2B5EF4-FFF2-40B4-BE49-F238E27FC236}">
                <a16:creationId xmlns:a16="http://schemas.microsoft.com/office/drawing/2014/main" id="{4C0070CA-C304-8C44-8086-DFD197226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96674-E942-F442-B339-31AC76FBA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A1F42-8550-964F-9DB7-C892BE2A0240}" type="slidenum">
              <a:rPr lang="en-US" smtClean="0"/>
              <a:t>‹#›</a:t>
            </a:fld>
            <a:endParaRPr lang="en-US"/>
          </a:p>
        </p:txBody>
      </p:sp>
    </p:spTree>
    <p:extLst>
      <p:ext uri="{BB962C8B-B14F-4D97-AF65-F5344CB8AC3E}">
        <p14:creationId xmlns:p14="http://schemas.microsoft.com/office/powerpoint/2010/main" val="292299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biblegateway.com/passage/?search=Matthew+16%3A19&amp;version=AMPC#fen-AMPC-23692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biblegateway.com/passage/?search=Matthew+16%3A19&amp;version=AMPC#fen-AMPC-23692b"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iblegateway.com/passage/?search=Ezekiel+37&amp;version=NKJV#fen-NKJV-21408b"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png"/><Relationship Id="rId7" Type="http://schemas.openxmlformats.org/officeDocument/2006/relationships/diagramColors" Target="../diagrams/colors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biblehub.com/2_corinthians/5-7.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42F9-4712-1048-9226-2749B1F53CCB}"/>
              </a:ext>
            </a:extLst>
          </p:cNvPr>
          <p:cNvSpPr>
            <a:spLocks noGrp="1"/>
          </p:cNvSpPr>
          <p:nvPr>
            <p:ph type="ctrTitle"/>
          </p:nvPr>
        </p:nvSpPr>
        <p:spPr/>
        <p:txBody>
          <a:bodyPr/>
          <a:lstStyle/>
          <a:p>
            <a:r>
              <a:rPr lang="en-US" dirty="0"/>
              <a:t>Lights</a:t>
            </a:r>
          </a:p>
        </p:txBody>
      </p:sp>
      <p:sp>
        <p:nvSpPr>
          <p:cNvPr id="3" name="Subtitle 2">
            <a:extLst>
              <a:ext uri="{FF2B5EF4-FFF2-40B4-BE49-F238E27FC236}">
                <a16:creationId xmlns:a16="http://schemas.microsoft.com/office/drawing/2014/main" id="{4D0CE2F4-1D0B-184D-8EF0-91EE62973FFC}"/>
              </a:ext>
            </a:extLst>
          </p:cNvPr>
          <p:cNvSpPr>
            <a:spLocks noGrp="1"/>
          </p:cNvSpPr>
          <p:nvPr>
            <p:ph type="subTitle" idx="1"/>
          </p:nvPr>
        </p:nvSpPr>
        <p:spPr/>
        <p:txBody>
          <a:bodyPr/>
          <a:lstStyle/>
          <a:p>
            <a:endParaRPr lang="en-US"/>
          </a:p>
        </p:txBody>
      </p:sp>
      <p:pic>
        <p:nvPicPr>
          <p:cNvPr id="7" name="Video 6" title="Shimmering Blue Water">
            <a:hlinkClick r:id="" action="ppaction://media"/>
            <a:extLst>
              <a:ext uri="{FF2B5EF4-FFF2-40B4-BE49-F238E27FC236}">
                <a16:creationId xmlns:a16="http://schemas.microsoft.com/office/drawing/2014/main" id="{C52D49FA-A9AC-B143-A42F-9519576DC8B0}"/>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1000" contrast="13000"/>
          </a:blip>
          <a:stretch>
            <a:fillRect/>
          </a:stretch>
        </p:blipFill>
        <p:spPr>
          <a:xfrm>
            <a:off x="0" y="0"/>
            <a:ext cx="121920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E8C16C48-984C-3B4F-AC7C-FE4B6DD4B589}"/>
              </a:ext>
            </a:extLst>
          </p:cNvPr>
          <p:cNvPicPr>
            <a:picLocks noChangeAspect="1"/>
          </p:cNvPicPr>
          <p:nvPr/>
        </p:nvPicPr>
        <p:blipFill>
          <a:blip r:embed="rId6">
            <a:alphaModFix amt="85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51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A6EB5D1-94C9-9F44-9EB6-43BB74CAB574}"/>
              </a:ext>
            </a:extLst>
          </p:cNvPr>
          <p:cNvSpPr>
            <a:spLocks noGrp="1"/>
          </p:cNvSpPr>
          <p:nvPr>
            <p:ph type="title"/>
          </p:nvPr>
        </p:nvSpPr>
        <p:spPr>
          <a:xfrm>
            <a:off x="1156851" y="637762"/>
            <a:ext cx="9888496" cy="900131"/>
          </a:xfrm>
        </p:spPr>
        <p:txBody>
          <a:bodyPr anchor="t">
            <a:normAutofit/>
          </a:bodyPr>
          <a:lstStyle/>
          <a:p>
            <a:r>
              <a:rPr lang="en-US" sz="4000" b="1" dirty="0">
                <a:solidFill>
                  <a:schemeClr val="bg1"/>
                </a:solidFill>
              </a:rPr>
              <a:t>INTRODUCTION</a:t>
            </a:r>
            <a:endParaRPr lang="en-US" sz="4000" dirty="0">
              <a:solidFill>
                <a:schemeClr val="bg1"/>
              </a:solidFill>
            </a:endParaRP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BA0E3A7-AD3B-BA43-B8DF-09D433759A16}"/>
              </a:ext>
            </a:extLst>
          </p:cNvPr>
          <p:cNvSpPr>
            <a:spLocks noGrp="1"/>
          </p:cNvSpPr>
          <p:nvPr>
            <p:ph idx="1"/>
          </p:nvPr>
        </p:nvSpPr>
        <p:spPr>
          <a:xfrm>
            <a:off x="733067" y="2178161"/>
            <a:ext cx="11303220" cy="4799107"/>
          </a:xfrm>
        </p:spPr>
        <p:txBody>
          <a:bodyPr>
            <a:noAutofit/>
          </a:bodyPr>
          <a:lstStyle/>
          <a:p>
            <a:pPr marL="0" indent="0">
              <a:buNone/>
            </a:pPr>
            <a:r>
              <a:rPr lang="en-US" sz="1600" b="1" dirty="0"/>
              <a:t>OLD TESTAMENT– “</a:t>
            </a:r>
            <a:r>
              <a:rPr lang="en-US" sz="1600" dirty="0"/>
              <a:t>Faith” in Hebrew is mentioned only twice in the Old Testament (KJV).</a:t>
            </a:r>
          </a:p>
          <a:p>
            <a:r>
              <a:rPr lang="en-US" sz="1600" b="1" dirty="0"/>
              <a:t>Faith </a:t>
            </a:r>
            <a:r>
              <a:rPr lang="en-US" sz="1600" dirty="0"/>
              <a:t>– “</a:t>
            </a:r>
            <a:r>
              <a:rPr lang="en-US" sz="1600" i="1" dirty="0" err="1"/>
              <a:t>emunah</a:t>
            </a:r>
            <a:r>
              <a:rPr lang="en-US" sz="1600" dirty="0"/>
              <a:t>”, from “</a:t>
            </a:r>
            <a:r>
              <a:rPr lang="en-US" sz="1600" i="1" dirty="0" err="1"/>
              <a:t>emun</a:t>
            </a:r>
            <a:r>
              <a:rPr lang="en-US" sz="1600" dirty="0"/>
              <a:t>” established, firmness, security, fidelity, truth.</a:t>
            </a:r>
          </a:p>
          <a:p>
            <a:pPr lvl="1"/>
            <a:r>
              <a:rPr lang="en-US" sz="1600" b="1" dirty="0"/>
              <a:t>Deuteronomy 32:20b (Negatively) – “</a:t>
            </a:r>
            <a:r>
              <a:rPr lang="en-US" sz="1600" dirty="0"/>
              <a:t>for they are a very froward generation, children in whom is </a:t>
            </a:r>
            <a:r>
              <a:rPr lang="en-US" sz="1600" b="1" u="sng" dirty="0"/>
              <a:t>no faith</a:t>
            </a:r>
            <a:r>
              <a:rPr lang="en-US" sz="1600" dirty="0"/>
              <a:t>.”</a:t>
            </a:r>
            <a:endParaRPr lang="en-US" sz="1600" b="1" dirty="0"/>
          </a:p>
          <a:p>
            <a:pPr lvl="1"/>
            <a:r>
              <a:rPr lang="en-US" sz="1600" b="1" dirty="0"/>
              <a:t>Habakkuk 2:4 (Positively) – “</a:t>
            </a:r>
            <a:r>
              <a:rPr lang="en-US" sz="1600" dirty="0"/>
              <a:t>Behold, his soul which is lifted up is not upright in him: but </a:t>
            </a:r>
            <a:r>
              <a:rPr lang="en-US" sz="1600" u="sng" dirty="0"/>
              <a:t>the just shall live by </a:t>
            </a:r>
            <a:r>
              <a:rPr lang="en-US" sz="1600" u="sng" dirty="0">
                <a:solidFill>
                  <a:srgbClr val="FF0000"/>
                </a:solidFill>
              </a:rPr>
              <a:t>his </a:t>
            </a:r>
            <a:r>
              <a:rPr lang="en-US" sz="1600" u="sng" dirty="0"/>
              <a:t>faith</a:t>
            </a:r>
            <a:r>
              <a:rPr lang="en-US" sz="1600" dirty="0"/>
              <a:t>.”</a:t>
            </a:r>
            <a:endParaRPr lang="en-US" sz="800" dirty="0"/>
          </a:p>
          <a:p>
            <a:pPr marL="0" indent="0">
              <a:buNone/>
            </a:pPr>
            <a:r>
              <a:rPr lang="en-US" sz="1600" b="1" dirty="0"/>
              <a:t>NEW TESTAMENT</a:t>
            </a:r>
            <a:r>
              <a:rPr lang="en-US" sz="1600" dirty="0"/>
              <a:t>– Faith is mentioned over 245 times (KJV)</a:t>
            </a:r>
          </a:p>
          <a:p>
            <a:r>
              <a:rPr lang="en-US" sz="1600" b="1" dirty="0"/>
              <a:t>Faith -</a:t>
            </a:r>
            <a:r>
              <a:rPr lang="en-US" sz="1600" dirty="0"/>
              <a:t> </a:t>
            </a:r>
            <a:r>
              <a:rPr lang="en-US" sz="1600" i="1" dirty="0"/>
              <a:t>“</a:t>
            </a:r>
            <a:r>
              <a:rPr lang="en-US" sz="1600" i="1" dirty="0" err="1"/>
              <a:t>pistos</a:t>
            </a:r>
            <a:r>
              <a:rPr lang="en-US" sz="1600" i="1" dirty="0"/>
              <a:t>” (from 3982 “</a:t>
            </a:r>
            <a:r>
              <a:rPr lang="en-US" sz="1600" i="1" dirty="0" err="1"/>
              <a:t>peitho</a:t>
            </a:r>
            <a:r>
              <a:rPr lang="en-US" sz="1600" i="1" dirty="0"/>
              <a:t>”) </a:t>
            </a:r>
            <a:r>
              <a:rPr lang="en-US" sz="1600" dirty="0"/>
              <a:t>- to convince, to assent to evidence or authority, have confidence, persuasion.</a:t>
            </a:r>
            <a:endParaRPr lang="en-US" sz="1600" b="1" dirty="0"/>
          </a:p>
          <a:p>
            <a:pPr lvl="1"/>
            <a:r>
              <a:rPr lang="en-US" sz="1600" b="1" dirty="0"/>
              <a:t>Romans 1:17b </a:t>
            </a:r>
            <a:r>
              <a:rPr lang="en-US" sz="1600" dirty="0"/>
              <a:t>– </a:t>
            </a:r>
            <a:r>
              <a:rPr lang="en-US" sz="1600" i="1" dirty="0"/>
              <a:t>“The just shall live by faith.” (See also </a:t>
            </a:r>
            <a:r>
              <a:rPr lang="en-US" sz="1600" dirty="0"/>
              <a:t>Galatians 3:11, Hebrews 10:38).*</a:t>
            </a:r>
          </a:p>
          <a:p>
            <a:pPr marL="0" indent="0">
              <a:buNone/>
            </a:pPr>
            <a:r>
              <a:rPr lang="en-US" sz="1600" b="1" dirty="0"/>
              <a:t>QUESTION: </a:t>
            </a:r>
            <a:r>
              <a:rPr lang="en-US" sz="1600" dirty="0"/>
              <a:t>By looking at Habakkuk 2:4 and the New Testament text of Romans, what is missing?</a:t>
            </a:r>
          </a:p>
          <a:p>
            <a:pPr marL="0" indent="0">
              <a:buNone/>
            </a:pPr>
            <a:r>
              <a:rPr lang="en-US" sz="1600" b="1" dirty="0"/>
              <a:t>ANSWER: </a:t>
            </a:r>
            <a:r>
              <a:rPr lang="en-US" sz="1600" dirty="0"/>
              <a:t>Both Old and New Testaments require faith, notice the </a:t>
            </a:r>
            <a:r>
              <a:rPr lang="en-US" sz="1600" i="1" dirty="0"/>
              <a:t>shift</a:t>
            </a:r>
            <a:r>
              <a:rPr lang="en-US" sz="1600" dirty="0"/>
              <a:t> in the </a:t>
            </a:r>
            <a:r>
              <a:rPr lang="en-US" sz="1600" i="1" u="sng" dirty="0"/>
              <a:t>source</a:t>
            </a:r>
            <a:r>
              <a:rPr lang="en-US" sz="1600" dirty="0"/>
              <a:t> of faith from </a:t>
            </a:r>
            <a:r>
              <a:rPr lang="en-US" sz="1600" b="1" i="1" u="sng" dirty="0"/>
              <a:t>man’s</a:t>
            </a:r>
            <a:r>
              <a:rPr lang="en-US" sz="1600" dirty="0"/>
              <a:t> faith to </a:t>
            </a:r>
            <a:r>
              <a:rPr lang="en-US" sz="1600" b="1" i="1" u="sng" dirty="0"/>
              <a:t>God’s</a:t>
            </a:r>
            <a:r>
              <a:rPr lang="en-US" sz="1600" i="1" u="sng" dirty="0"/>
              <a:t>.</a:t>
            </a:r>
            <a:endParaRPr lang="en-US" sz="1600" dirty="0"/>
          </a:p>
          <a:p>
            <a:pPr lvl="1"/>
            <a:r>
              <a:rPr lang="en-US" sz="1600" b="1" dirty="0"/>
              <a:t>Galatians 2:20 (KJV) – “</a:t>
            </a:r>
            <a:r>
              <a:rPr lang="en-US" sz="1600" dirty="0"/>
              <a:t>I am crucified with Christ: nevertheless I live; yet not I, but Christ </a:t>
            </a:r>
            <a:r>
              <a:rPr lang="en-US" sz="1600" dirty="0" err="1"/>
              <a:t>liveth</a:t>
            </a:r>
            <a:r>
              <a:rPr lang="en-US" sz="1600" dirty="0"/>
              <a:t> in me: and the life which I now live in the flesh I live </a:t>
            </a:r>
            <a:r>
              <a:rPr lang="en-US" sz="1600" b="1" u="sng" dirty="0"/>
              <a:t>by the faith </a:t>
            </a:r>
            <a:r>
              <a:rPr lang="en-US" sz="1600" b="1" u="sng" dirty="0">
                <a:solidFill>
                  <a:srgbClr val="FF0000"/>
                </a:solidFill>
              </a:rPr>
              <a:t>of the Son of God</a:t>
            </a:r>
            <a:r>
              <a:rPr lang="en-US" sz="1600" dirty="0"/>
              <a:t>, who loved me, and gave himself for me.”</a:t>
            </a:r>
          </a:p>
          <a:p>
            <a:r>
              <a:rPr lang="en-US" sz="1600" b="1" dirty="0"/>
              <a:t>The reason for this shift from man’s faith (O.T.), to God’s faith (N.T.), is due to:</a:t>
            </a:r>
          </a:p>
          <a:p>
            <a:pPr lvl="1">
              <a:buFont typeface="+mj-lt"/>
              <a:buAutoNum type="arabicPeriod"/>
            </a:pPr>
            <a:r>
              <a:rPr lang="en-US" sz="1600" dirty="0"/>
              <a:t>The indwelling of the Holy Spirit</a:t>
            </a:r>
          </a:p>
          <a:p>
            <a:pPr lvl="1">
              <a:buFont typeface="+mj-lt"/>
              <a:buAutoNum type="arabicPeriod"/>
            </a:pPr>
            <a:r>
              <a:rPr lang="en-US" sz="1600" dirty="0"/>
              <a:t>Our responsibility to do the work of God in the earth (Ephesians 4:11-12), and </a:t>
            </a:r>
          </a:p>
          <a:p>
            <a:pPr lvl="1">
              <a:buFont typeface="+mj-lt"/>
              <a:buAutoNum type="arabicPeriod"/>
            </a:pPr>
            <a:r>
              <a:rPr lang="en-US" sz="1600" dirty="0"/>
              <a:t>The charge to Imitate God (through Christ) in the earth (Ephesians 5:1; 1Cor. 11:1).</a:t>
            </a:r>
          </a:p>
        </p:txBody>
      </p:sp>
      <p:sp>
        <p:nvSpPr>
          <p:cNvPr id="6" name="Slide Number Placeholder 5">
            <a:extLst>
              <a:ext uri="{FF2B5EF4-FFF2-40B4-BE49-F238E27FC236}">
                <a16:creationId xmlns:a16="http://schemas.microsoft.com/office/drawing/2014/main" id="{360D86D7-87D0-E441-BAEC-EA984305CBBF}"/>
              </a:ext>
            </a:extLst>
          </p:cNvPr>
          <p:cNvSpPr>
            <a:spLocks noGrp="1"/>
          </p:cNvSpPr>
          <p:nvPr>
            <p:ph type="sldNum" sz="quarter" idx="12"/>
          </p:nvPr>
        </p:nvSpPr>
        <p:spPr/>
        <p:txBody>
          <a:bodyPr/>
          <a:lstStyle/>
          <a:p>
            <a:fld id="{6DFA1F42-8550-964F-9DB7-C892BE2A0240}" type="slidenum">
              <a:rPr lang="en-US" smtClean="0"/>
              <a:t>10</a:t>
            </a:fld>
            <a:endParaRPr lang="en-US" dirty="0"/>
          </a:p>
        </p:txBody>
      </p:sp>
    </p:spTree>
    <p:extLst>
      <p:ext uri="{BB962C8B-B14F-4D97-AF65-F5344CB8AC3E}">
        <p14:creationId xmlns:p14="http://schemas.microsoft.com/office/powerpoint/2010/main" val="301268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E5A12C3-5AAB-46DA-1350-5A50F957C183}"/>
              </a:ext>
            </a:extLst>
          </p:cNvPr>
          <p:cNvGraphicFramePr>
            <a:graphicFrameLocks noGrp="1"/>
          </p:cNvGraphicFramePr>
          <p:nvPr>
            <p:ph idx="1"/>
            <p:extLst>
              <p:ext uri="{D42A27DB-BD31-4B8C-83A1-F6EECF244321}">
                <p14:modId xmlns:p14="http://schemas.microsoft.com/office/powerpoint/2010/main" val="2538335683"/>
              </p:ext>
            </p:extLst>
          </p:nvPr>
        </p:nvGraphicFramePr>
        <p:xfrm>
          <a:off x="644056" y="3245640"/>
          <a:ext cx="10927829" cy="4208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D5D544C-B03B-734A-BA2A-7DFD303EE2F9}"/>
              </a:ext>
            </a:extLst>
          </p:cNvPr>
          <p:cNvSpPr>
            <a:spLocks noGrp="1"/>
          </p:cNvSpPr>
          <p:nvPr>
            <p:ph type="sldNum" sz="quarter" idx="12"/>
          </p:nvPr>
        </p:nvSpPr>
        <p:spPr/>
        <p:txBody>
          <a:bodyPr/>
          <a:lstStyle/>
          <a:p>
            <a:fld id="{6DFA1F42-8550-964F-9DB7-C892BE2A0240}" type="slidenum">
              <a:rPr lang="en-US" smtClean="0"/>
              <a:t>11</a:t>
            </a:fld>
            <a:endParaRPr lang="en-US"/>
          </a:p>
        </p:txBody>
      </p:sp>
      <p:sp>
        <p:nvSpPr>
          <p:cNvPr id="12" name="TextBox 11">
            <a:extLst>
              <a:ext uri="{FF2B5EF4-FFF2-40B4-BE49-F238E27FC236}">
                <a16:creationId xmlns:a16="http://schemas.microsoft.com/office/drawing/2014/main" id="{220BFC60-F208-0C4F-9AC6-7F534AE22048}"/>
              </a:ext>
            </a:extLst>
          </p:cNvPr>
          <p:cNvSpPr txBox="1"/>
          <p:nvPr/>
        </p:nvSpPr>
        <p:spPr>
          <a:xfrm>
            <a:off x="759238" y="1375047"/>
            <a:ext cx="10515599" cy="2446824"/>
          </a:xfrm>
          <a:prstGeom prst="rect">
            <a:avLst/>
          </a:prstGeom>
          <a:noFill/>
        </p:spPr>
        <p:txBody>
          <a:bodyPr wrap="square">
            <a:spAutoFit/>
          </a:bodyPr>
          <a:lstStyle/>
          <a:p>
            <a:pPr marL="342900" indent="-342900">
              <a:buFont typeface="Arial" panose="020B0604020202020204" pitchFamily="34" charset="0"/>
              <a:buChar char="•"/>
            </a:pPr>
            <a:r>
              <a:rPr lang="en-US" sz="2000" dirty="0"/>
              <a:t>All faith is not the same! There are varying kinds and qualities of faith found in scripture that properly belong and operate within a given paradigm (Salvation &amp; Kingdom).</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2000" dirty="0"/>
              <a:t>God provides the initial measure for faith to every man, by which man must respond to and mature to manifest God’s will and purposes in our lives, as well as, in the earth.</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000" b="1" dirty="0"/>
              <a:t>Remember Kingdom Law</a:t>
            </a:r>
            <a:r>
              <a:rPr lang="en-US" sz="2000" dirty="0"/>
              <a:t>: </a:t>
            </a:r>
            <a:r>
              <a:rPr lang="en-US" sz="2000" i="1" dirty="0"/>
              <a:t>“What God requires of man, He must first give man”. </a:t>
            </a:r>
          </a:p>
          <a:p>
            <a:pPr marL="342900" indent="-342900">
              <a:buFont typeface="Arial" panose="020B0604020202020204" pitchFamily="34" charset="0"/>
              <a:buChar char="•"/>
            </a:pPr>
            <a:endParaRPr lang="en-US" sz="800" i="1" dirty="0"/>
          </a:p>
          <a:p>
            <a:pPr marL="800100" lvl="1" indent="-342900">
              <a:buFont typeface="Arial" panose="020B0604020202020204" pitchFamily="34" charset="0"/>
              <a:buChar char="•"/>
            </a:pPr>
            <a:r>
              <a:rPr lang="en-US" sz="2000" dirty="0"/>
              <a:t>This law also applies to faith (Hebrews 11:6 </a:t>
            </a:r>
            <a:r>
              <a:rPr lang="en-US" sz="2000" dirty="0">
                <a:sym typeface="Wingdings" pitchFamily="2" charset="2"/>
              </a:rPr>
              <a:t> </a:t>
            </a:r>
            <a:r>
              <a:rPr lang="en-US" sz="2000" dirty="0"/>
              <a:t>Romans 12:3).</a:t>
            </a:r>
          </a:p>
          <a:p>
            <a:pPr marL="342900" indent="-342900">
              <a:buFont typeface="Arial" panose="020B0604020202020204" pitchFamily="34" charset="0"/>
              <a:buChar char="•"/>
            </a:pPr>
            <a:endParaRPr lang="en-US" sz="800" dirty="0"/>
          </a:p>
        </p:txBody>
      </p:sp>
      <p:sp>
        <p:nvSpPr>
          <p:cNvPr id="7" name="Title 6">
            <a:extLst>
              <a:ext uri="{FF2B5EF4-FFF2-40B4-BE49-F238E27FC236}">
                <a16:creationId xmlns:a16="http://schemas.microsoft.com/office/drawing/2014/main" id="{41B0B6D6-34F7-5948-B594-FD09B640E71A}"/>
              </a:ext>
            </a:extLst>
          </p:cNvPr>
          <p:cNvSpPr>
            <a:spLocks noGrp="1"/>
          </p:cNvSpPr>
          <p:nvPr>
            <p:ph type="title"/>
          </p:nvPr>
        </p:nvSpPr>
        <p:spPr>
          <a:xfrm>
            <a:off x="759238" y="136525"/>
            <a:ext cx="10515600" cy="1325563"/>
          </a:xfrm>
        </p:spPr>
        <p:txBody>
          <a:bodyPr/>
          <a:lstStyle/>
          <a:p>
            <a:r>
              <a:rPr lang="en-US" dirty="0"/>
              <a:t>INTRODUCTION: Kinds of Faith</a:t>
            </a:r>
          </a:p>
        </p:txBody>
      </p:sp>
    </p:spTree>
    <p:extLst>
      <p:ext uri="{BB962C8B-B14F-4D97-AF65-F5344CB8AC3E}">
        <p14:creationId xmlns:p14="http://schemas.microsoft.com/office/powerpoint/2010/main" val="149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CCC0D224-9C22-466B-AE5C-25409F36C83A}"/>
                                            </p:graphicEl>
                                          </p:spTgt>
                                        </p:tgtEl>
                                        <p:attrNameLst>
                                          <p:attrName>style.visibility</p:attrName>
                                        </p:attrNameLst>
                                      </p:cBhvr>
                                      <p:to>
                                        <p:strVal val="visible"/>
                                      </p:to>
                                    </p:set>
                                    <p:animEffect transition="in" filter="dissolve">
                                      <p:cBhvr>
                                        <p:cTn id="7" dur="500"/>
                                        <p:tgtEl>
                                          <p:spTgt spid="5">
                                            <p:graphicEl>
                                              <a:dgm id="{CCC0D224-9C22-466B-AE5C-25409F36C83A}"/>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D96096EA-E244-43C3-AF37-0973213991C4}"/>
                                            </p:graphicEl>
                                          </p:spTgt>
                                        </p:tgtEl>
                                        <p:attrNameLst>
                                          <p:attrName>style.visibility</p:attrName>
                                        </p:attrNameLst>
                                      </p:cBhvr>
                                      <p:to>
                                        <p:strVal val="visible"/>
                                      </p:to>
                                    </p:set>
                                    <p:animEffect transition="in" filter="dissolve">
                                      <p:cBhvr>
                                        <p:cTn id="10" dur="500"/>
                                        <p:tgtEl>
                                          <p:spTgt spid="5">
                                            <p:graphicEl>
                                              <a:dgm id="{D96096EA-E244-43C3-AF37-0973213991C4}"/>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graphicEl>
                                              <a:dgm id="{6F654982-8AE9-473E-A02E-28C22313FE77}"/>
                                            </p:graphicEl>
                                          </p:spTgt>
                                        </p:tgtEl>
                                        <p:attrNameLst>
                                          <p:attrName>style.visibility</p:attrName>
                                        </p:attrNameLst>
                                      </p:cBhvr>
                                      <p:to>
                                        <p:strVal val="visible"/>
                                      </p:to>
                                    </p:set>
                                    <p:animEffect transition="in" filter="dissolve">
                                      <p:cBhvr>
                                        <p:cTn id="13" dur="500"/>
                                        <p:tgtEl>
                                          <p:spTgt spid="5">
                                            <p:graphicEl>
                                              <a:dgm id="{6F654982-8AE9-473E-A02E-28C22313FE77}"/>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graphicEl>
                                              <a:dgm id="{8E81B8DA-A6A0-4DEB-A531-2D4E4F7F6D27}"/>
                                            </p:graphicEl>
                                          </p:spTgt>
                                        </p:tgtEl>
                                        <p:attrNameLst>
                                          <p:attrName>style.visibility</p:attrName>
                                        </p:attrNameLst>
                                      </p:cBhvr>
                                      <p:to>
                                        <p:strVal val="visible"/>
                                      </p:to>
                                    </p:set>
                                    <p:animEffect transition="in" filter="dissolve">
                                      <p:cBhvr>
                                        <p:cTn id="18" dur="500"/>
                                        <p:tgtEl>
                                          <p:spTgt spid="5">
                                            <p:graphicEl>
                                              <a:dgm id="{8E81B8DA-A6A0-4DEB-A531-2D4E4F7F6D27}"/>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graphicEl>
                                              <a:dgm id="{08E79BA7-A6F7-4C40-805B-3031CC6FB2C1}"/>
                                            </p:graphicEl>
                                          </p:spTgt>
                                        </p:tgtEl>
                                        <p:attrNameLst>
                                          <p:attrName>style.visibility</p:attrName>
                                        </p:attrNameLst>
                                      </p:cBhvr>
                                      <p:to>
                                        <p:strVal val="visible"/>
                                      </p:to>
                                    </p:set>
                                    <p:animEffect transition="in" filter="dissolve">
                                      <p:cBhvr>
                                        <p:cTn id="21" dur="500"/>
                                        <p:tgtEl>
                                          <p:spTgt spid="5">
                                            <p:graphicEl>
                                              <a:dgm id="{08E79BA7-A6F7-4C40-805B-3031CC6FB2C1}"/>
                                            </p:graphic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graphicEl>
                                              <a:dgm id="{029475D1-439C-4F9C-B41D-FC4C544F02BF}"/>
                                            </p:graphicEl>
                                          </p:spTgt>
                                        </p:tgtEl>
                                        <p:attrNameLst>
                                          <p:attrName>style.visibility</p:attrName>
                                        </p:attrNameLst>
                                      </p:cBhvr>
                                      <p:to>
                                        <p:strVal val="visible"/>
                                      </p:to>
                                    </p:set>
                                    <p:animEffect transition="in" filter="dissolve">
                                      <p:cBhvr>
                                        <p:cTn id="24" dur="500"/>
                                        <p:tgtEl>
                                          <p:spTgt spid="5">
                                            <p:graphicEl>
                                              <a:dgm id="{029475D1-439C-4F9C-B41D-FC4C544F02B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graphicEl>
                                              <a:dgm id="{11B76D6E-EB55-47D2-BC6E-CE43DA0C4262}"/>
                                            </p:graphicEl>
                                          </p:spTgt>
                                        </p:tgtEl>
                                        <p:attrNameLst>
                                          <p:attrName>style.visibility</p:attrName>
                                        </p:attrNameLst>
                                      </p:cBhvr>
                                      <p:to>
                                        <p:strVal val="visible"/>
                                      </p:to>
                                    </p:set>
                                    <p:animEffect transition="in" filter="dissolve">
                                      <p:cBhvr>
                                        <p:cTn id="29" dur="500"/>
                                        <p:tgtEl>
                                          <p:spTgt spid="5">
                                            <p:graphicEl>
                                              <a:dgm id="{11B76D6E-EB55-47D2-BC6E-CE43DA0C4262}"/>
                                            </p:graphic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graphicEl>
                                              <a:dgm id="{AB4C5539-952F-4265-BB5C-6F728BD314A6}"/>
                                            </p:graphicEl>
                                          </p:spTgt>
                                        </p:tgtEl>
                                        <p:attrNameLst>
                                          <p:attrName>style.visibility</p:attrName>
                                        </p:attrNameLst>
                                      </p:cBhvr>
                                      <p:to>
                                        <p:strVal val="visible"/>
                                      </p:to>
                                    </p:set>
                                    <p:animEffect transition="in" filter="dissolve">
                                      <p:cBhvr>
                                        <p:cTn id="32" dur="500"/>
                                        <p:tgtEl>
                                          <p:spTgt spid="5">
                                            <p:graphicEl>
                                              <a:dgm id="{AB4C5539-952F-4265-BB5C-6F728BD314A6}"/>
                                            </p:graphic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graphicEl>
                                              <a:dgm id="{87CCC256-B7A8-4F57-A7C9-9B3CAC6090D5}"/>
                                            </p:graphicEl>
                                          </p:spTgt>
                                        </p:tgtEl>
                                        <p:attrNameLst>
                                          <p:attrName>style.visibility</p:attrName>
                                        </p:attrNameLst>
                                      </p:cBhvr>
                                      <p:to>
                                        <p:strVal val="visible"/>
                                      </p:to>
                                    </p:set>
                                    <p:animEffect transition="in" filter="dissolve">
                                      <p:cBhvr>
                                        <p:cTn id="35" dur="500"/>
                                        <p:tgtEl>
                                          <p:spTgt spid="5">
                                            <p:graphicEl>
                                              <a:dgm id="{87CCC256-B7A8-4F57-A7C9-9B3CAC6090D5}"/>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
                                            <p:graphicEl>
                                              <a:dgm id="{E623DB5D-B557-4444-B265-4B386E15EAB7}"/>
                                            </p:graphicEl>
                                          </p:spTgt>
                                        </p:tgtEl>
                                        <p:attrNameLst>
                                          <p:attrName>style.visibility</p:attrName>
                                        </p:attrNameLst>
                                      </p:cBhvr>
                                      <p:to>
                                        <p:strVal val="visible"/>
                                      </p:to>
                                    </p:set>
                                    <p:animEffect transition="in" filter="dissolve">
                                      <p:cBhvr>
                                        <p:cTn id="40" dur="500"/>
                                        <p:tgtEl>
                                          <p:spTgt spid="5">
                                            <p:graphicEl>
                                              <a:dgm id="{E623DB5D-B557-4444-B265-4B386E15EAB7}"/>
                                            </p:graphic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
                                            <p:graphicEl>
                                              <a:dgm id="{C4BD90F8-1E86-41D9-98BD-804036769006}"/>
                                            </p:graphicEl>
                                          </p:spTgt>
                                        </p:tgtEl>
                                        <p:attrNameLst>
                                          <p:attrName>style.visibility</p:attrName>
                                        </p:attrNameLst>
                                      </p:cBhvr>
                                      <p:to>
                                        <p:strVal val="visible"/>
                                      </p:to>
                                    </p:set>
                                    <p:animEffect transition="in" filter="dissolve">
                                      <p:cBhvr>
                                        <p:cTn id="43" dur="500"/>
                                        <p:tgtEl>
                                          <p:spTgt spid="5">
                                            <p:graphicEl>
                                              <a:dgm id="{C4BD90F8-1E86-41D9-98BD-804036769006}"/>
                                            </p:graphic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
                                            <p:graphicEl>
                                              <a:dgm id="{48F3E169-5205-45C9-B90E-C74C37305544}"/>
                                            </p:graphicEl>
                                          </p:spTgt>
                                        </p:tgtEl>
                                        <p:attrNameLst>
                                          <p:attrName>style.visibility</p:attrName>
                                        </p:attrNameLst>
                                      </p:cBhvr>
                                      <p:to>
                                        <p:strVal val="visible"/>
                                      </p:to>
                                    </p:set>
                                    <p:animEffect transition="in" filter="dissolve">
                                      <p:cBhvr>
                                        <p:cTn id="46" dur="500"/>
                                        <p:tgtEl>
                                          <p:spTgt spid="5">
                                            <p:graphicEl>
                                              <a:dgm id="{48F3E169-5205-45C9-B90E-C74C373055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0E006C-7156-2349-92A7-0C1A50AC5D57}"/>
              </a:ext>
            </a:extLst>
          </p:cNvPr>
          <p:cNvSpPr>
            <a:spLocks noGrp="1"/>
          </p:cNvSpPr>
          <p:nvPr>
            <p:ph type="sldNum" sz="quarter" idx="12"/>
          </p:nvPr>
        </p:nvSpPr>
        <p:spPr/>
        <p:txBody>
          <a:bodyPr/>
          <a:lstStyle/>
          <a:p>
            <a:fld id="{6DFA1F42-8550-964F-9DB7-C892BE2A0240}" type="slidenum">
              <a:rPr lang="en-US" smtClean="0"/>
              <a:t>12</a:t>
            </a:fld>
            <a:endParaRPr lang="en-US"/>
          </a:p>
        </p:txBody>
      </p:sp>
    </p:spTree>
    <p:extLst>
      <p:ext uri="{BB962C8B-B14F-4D97-AF65-F5344CB8AC3E}">
        <p14:creationId xmlns:p14="http://schemas.microsoft.com/office/powerpoint/2010/main" val="15780457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B61-08A6-FD4E-8515-E82CE3719A10}"/>
              </a:ext>
            </a:extLst>
          </p:cNvPr>
          <p:cNvSpPr>
            <a:spLocks noGrp="1"/>
          </p:cNvSpPr>
          <p:nvPr>
            <p:ph type="title"/>
          </p:nvPr>
        </p:nvSpPr>
        <p:spPr>
          <a:xfrm>
            <a:off x="7028496" y="4983724"/>
            <a:ext cx="4461426" cy="1015473"/>
          </a:xfrm>
        </p:spPr>
        <p:txBody>
          <a:bodyPr vert="horz" lIns="91440" tIns="45720" rIns="91440" bIns="45720" rtlCol="0" anchor="b">
            <a:normAutofit fontScale="90000"/>
          </a:bodyPr>
          <a:lstStyle/>
          <a:p>
            <a:r>
              <a:rPr lang="en-US" sz="5400" dirty="0"/>
              <a:t>II. What is Faith?</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vintage weighing scales">
            <a:extLst>
              <a:ext uri="{FF2B5EF4-FFF2-40B4-BE49-F238E27FC236}">
                <a16:creationId xmlns:a16="http://schemas.microsoft.com/office/drawing/2014/main" id="{2091A374-48F5-4354-97A0-9AAED89A5D1B}"/>
              </a:ext>
            </a:extLst>
          </p:cNvPr>
          <p:cNvPicPr>
            <a:picLocks noChangeAspect="1"/>
          </p:cNvPicPr>
          <p:nvPr/>
        </p:nvPicPr>
        <p:blipFill rotWithShape="1">
          <a:blip r:embed="rId3"/>
          <a:srcRect t="5121" r="-1" b="2982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8" name="Picture 7" descr="A picture containing text, light&#10;&#10;Description automatically generated">
            <a:extLst>
              <a:ext uri="{FF2B5EF4-FFF2-40B4-BE49-F238E27FC236}">
                <a16:creationId xmlns:a16="http://schemas.microsoft.com/office/drawing/2014/main" id="{58DC4E07-E190-1C4E-8A0F-FD3D1577DBF6}"/>
              </a:ext>
            </a:extLst>
          </p:cNvPr>
          <p:cNvPicPr>
            <a:picLocks noChangeAspect="1"/>
          </p:cNvPicPr>
          <p:nvPr/>
        </p:nvPicPr>
        <p:blipFill>
          <a:blip r:embed="rId4"/>
          <a:stretch>
            <a:fillRect/>
          </a:stretch>
        </p:blipFill>
        <p:spPr>
          <a:xfrm>
            <a:off x="6700539" y="0"/>
            <a:ext cx="5491461" cy="5491461"/>
          </a:xfrm>
          <a:prstGeom prst="rect">
            <a:avLst/>
          </a:prstGeom>
        </p:spPr>
      </p:pic>
      <p:sp>
        <p:nvSpPr>
          <p:cNvPr id="10" name="TextBox 9">
            <a:extLst>
              <a:ext uri="{FF2B5EF4-FFF2-40B4-BE49-F238E27FC236}">
                <a16:creationId xmlns:a16="http://schemas.microsoft.com/office/drawing/2014/main" id="{863A3E17-6832-854A-9491-C5FCD9145F3B}"/>
              </a:ext>
            </a:extLst>
          </p:cNvPr>
          <p:cNvSpPr txBox="1"/>
          <p:nvPr/>
        </p:nvSpPr>
        <p:spPr>
          <a:xfrm>
            <a:off x="8046795" y="5943898"/>
            <a:ext cx="2529444" cy="461665"/>
          </a:xfrm>
          <a:prstGeom prst="rect">
            <a:avLst/>
          </a:prstGeom>
          <a:noFill/>
        </p:spPr>
        <p:txBody>
          <a:bodyPr wrap="square" rtlCol="0">
            <a:spAutoFit/>
          </a:bodyPr>
          <a:lstStyle/>
          <a:p>
            <a:pPr algn="ctr"/>
            <a:r>
              <a:rPr lang="en-US" sz="2400" dirty="0"/>
              <a:t>What Faith is Not</a:t>
            </a:r>
          </a:p>
        </p:txBody>
      </p:sp>
      <p:sp>
        <p:nvSpPr>
          <p:cNvPr id="11" name="Slide Number Placeholder 10">
            <a:extLst>
              <a:ext uri="{FF2B5EF4-FFF2-40B4-BE49-F238E27FC236}">
                <a16:creationId xmlns:a16="http://schemas.microsoft.com/office/drawing/2014/main" id="{175540BB-ABBD-A245-A69E-4A6B54D6A07E}"/>
              </a:ext>
            </a:extLst>
          </p:cNvPr>
          <p:cNvSpPr>
            <a:spLocks noGrp="1"/>
          </p:cNvSpPr>
          <p:nvPr>
            <p:ph type="sldNum" sz="quarter" idx="12"/>
          </p:nvPr>
        </p:nvSpPr>
        <p:spPr/>
        <p:txBody>
          <a:bodyPr/>
          <a:lstStyle/>
          <a:p>
            <a:fld id="{6DFA1F42-8550-964F-9DB7-C892BE2A0240}" type="slidenum">
              <a:rPr lang="en-US" smtClean="0"/>
              <a:t>13</a:t>
            </a:fld>
            <a:endParaRPr lang="en-US"/>
          </a:p>
        </p:txBody>
      </p:sp>
    </p:spTree>
    <p:extLst>
      <p:ext uri="{BB962C8B-B14F-4D97-AF65-F5344CB8AC3E}">
        <p14:creationId xmlns:p14="http://schemas.microsoft.com/office/powerpoint/2010/main" val="65145930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7014E-E62C-C14B-B55A-7383D8738894}"/>
              </a:ext>
            </a:extLst>
          </p:cNvPr>
          <p:cNvSpPr>
            <a:spLocks noGrp="1"/>
          </p:cNvSpPr>
          <p:nvPr>
            <p:ph type="title"/>
          </p:nvPr>
        </p:nvSpPr>
        <p:spPr>
          <a:xfrm>
            <a:off x="1156851" y="637762"/>
            <a:ext cx="9888496" cy="900131"/>
          </a:xfrm>
        </p:spPr>
        <p:txBody>
          <a:bodyPr anchor="t">
            <a:normAutofit/>
          </a:bodyPr>
          <a:lstStyle/>
          <a:p>
            <a:r>
              <a:rPr lang="en-US" sz="4000" dirty="0">
                <a:solidFill>
                  <a:srgbClr val="FFFF00"/>
                </a:solidFill>
              </a:rPr>
              <a:t>What is Faith?</a:t>
            </a:r>
          </a:p>
        </p:txBody>
      </p:sp>
      <p:sp>
        <p:nvSpPr>
          <p:cNvPr id="23" name="Rectangle 2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08CFF0-7BF0-0A47-83D3-E1156928EFE3}"/>
              </a:ext>
            </a:extLst>
          </p:cNvPr>
          <p:cNvSpPr>
            <a:spLocks noGrp="1"/>
          </p:cNvSpPr>
          <p:nvPr>
            <p:ph idx="1"/>
          </p:nvPr>
        </p:nvSpPr>
        <p:spPr>
          <a:xfrm>
            <a:off x="515173" y="2010758"/>
            <a:ext cx="11467029" cy="4640657"/>
          </a:xfrm>
        </p:spPr>
        <p:txBody>
          <a:bodyPr>
            <a:noAutofit/>
          </a:bodyPr>
          <a:lstStyle/>
          <a:p>
            <a:pPr>
              <a:lnSpc>
                <a:spcPct val="100000"/>
              </a:lnSpc>
            </a:pPr>
            <a:r>
              <a:rPr lang="en-US" sz="1600" dirty="0"/>
              <a:t>Scripture presents </a:t>
            </a:r>
            <a:r>
              <a:rPr lang="en-US" sz="1600" b="1" dirty="0"/>
              <a:t>Faith</a:t>
            </a:r>
            <a:r>
              <a:rPr lang="en-US" sz="1600" dirty="0"/>
              <a:t> as a legal principle, comprised of: </a:t>
            </a:r>
            <a:r>
              <a:rPr lang="en-US" sz="1600" b="1" i="1" dirty="0"/>
              <a:t>Substance</a:t>
            </a:r>
            <a:r>
              <a:rPr lang="en-US" sz="1600" i="1" dirty="0"/>
              <a:t>, </a:t>
            </a:r>
            <a:r>
              <a:rPr lang="en-US" sz="1600" b="1" i="1" dirty="0"/>
              <a:t>Evidence </a:t>
            </a:r>
            <a:r>
              <a:rPr lang="en-US" sz="1600" i="1" dirty="0"/>
              <a:t>and</a:t>
            </a:r>
            <a:r>
              <a:rPr lang="en-US" sz="1600" b="1" i="1" dirty="0"/>
              <a:t> Things</a:t>
            </a:r>
            <a:r>
              <a:rPr lang="en-US" sz="1600" i="1" dirty="0"/>
              <a:t>.</a:t>
            </a:r>
          </a:p>
          <a:p>
            <a:pPr>
              <a:lnSpc>
                <a:spcPct val="100000"/>
              </a:lnSpc>
            </a:pPr>
            <a:r>
              <a:rPr lang="en-US" sz="1600" b="1" dirty="0"/>
              <a:t>Hebrews 11:1, 3  (KJV) </a:t>
            </a:r>
            <a:r>
              <a:rPr lang="en-US" sz="1600" dirty="0"/>
              <a:t>– “Now faith is the </a:t>
            </a:r>
            <a:r>
              <a:rPr lang="en-US" sz="1600" u="sng" dirty="0"/>
              <a:t>substance</a:t>
            </a:r>
            <a:r>
              <a:rPr lang="en-US" sz="1600" dirty="0"/>
              <a:t> of </a:t>
            </a:r>
            <a:r>
              <a:rPr lang="en-US" sz="1600" u="sng" dirty="0"/>
              <a:t>things</a:t>
            </a:r>
            <a:r>
              <a:rPr lang="en-US" sz="1600" dirty="0"/>
              <a:t> </a:t>
            </a:r>
            <a:r>
              <a:rPr lang="en-US" sz="1600" u="sng" dirty="0"/>
              <a:t>hoped</a:t>
            </a:r>
            <a:r>
              <a:rPr lang="en-US" sz="1600" dirty="0"/>
              <a:t> for, the </a:t>
            </a:r>
            <a:r>
              <a:rPr lang="en-US" sz="1600" u="sng" dirty="0"/>
              <a:t>evidence</a:t>
            </a:r>
            <a:r>
              <a:rPr lang="en-US" sz="1600" dirty="0"/>
              <a:t> of </a:t>
            </a:r>
            <a:r>
              <a:rPr lang="en-US" sz="1600" u="sng" dirty="0"/>
              <a:t>things</a:t>
            </a:r>
            <a:r>
              <a:rPr lang="en-US" sz="1600" dirty="0"/>
              <a:t> not seen. … </a:t>
            </a:r>
            <a:r>
              <a:rPr lang="en-US" sz="1600" b="1" baseline="30000" dirty="0"/>
              <a:t>3 </a:t>
            </a:r>
            <a:r>
              <a:rPr lang="en-US" sz="1600" dirty="0"/>
              <a:t>Through faith we </a:t>
            </a:r>
            <a:r>
              <a:rPr lang="en-US" sz="1600" u="sng" dirty="0"/>
              <a:t>understand</a:t>
            </a:r>
            <a:r>
              <a:rPr lang="en-US" sz="1600" dirty="0"/>
              <a:t> that the worlds were framed by the word of God, so that </a:t>
            </a:r>
            <a:r>
              <a:rPr lang="en-US" sz="1600" u="sng" dirty="0"/>
              <a:t>things</a:t>
            </a:r>
            <a:r>
              <a:rPr lang="en-US" sz="1600" dirty="0"/>
              <a:t> which are seen were not made of </a:t>
            </a:r>
            <a:r>
              <a:rPr lang="en-US" sz="1600" u="sng" dirty="0"/>
              <a:t>things</a:t>
            </a:r>
            <a:r>
              <a:rPr lang="en-US" sz="1600" dirty="0"/>
              <a:t> which do appear.</a:t>
            </a:r>
          </a:p>
          <a:p>
            <a:pPr lvl="1">
              <a:lnSpc>
                <a:spcPct val="100000"/>
              </a:lnSpc>
            </a:pPr>
            <a:r>
              <a:rPr lang="en-US" sz="1600" b="1" dirty="0"/>
              <a:t>(AMPC) </a:t>
            </a:r>
            <a:r>
              <a:rPr lang="en-US" sz="1600" dirty="0"/>
              <a:t>– Now faith is the assurance (the confirmation, </a:t>
            </a:r>
            <a:r>
              <a:rPr lang="en-US" sz="1600" u="sng" dirty="0"/>
              <a:t>the title deed</a:t>
            </a:r>
            <a:r>
              <a:rPr lang="en-US" sz="1600" dirty="0"/>
              <a:t>) of the </a:t>
            </a:r>
            <a:r>
              <a:rPr lang="en-US" sz="1600" u="sng" dirty="0"/>
              <a:t>things</a:t>
            </a:r>
            <a:r>
              <a:rPr lang="en-US" sz="1600" dirty="0"/>
              <a:t> [we] hope for, being the </a:t>
            </a:r>
            <a:r>
              <a:rPr lang="en-US" sz="1600" u="sng" dirty="0"/>
              <a:t>proof </a:t>
            </a:r>
            <a:r>
              <a:rPr lang="en-US" sz="1600" dirty="0"/>
              <a:t>of </a:t>
            </a:r>
            <a:r>
              <a:rPr lang="en-US" sz="1600" u="sng" dirty="0"/>
              <a:t>things</a:t>
            </a:r>
            <a:r>
              <a:rPr lang="en-US" sz="1600" dirty="0"/>
              <a:t> [we] do not see </a:t>
            </a:r>
            <a:r>
              <a:rPr lang="en-US" sz="1600" i="1" dirty="0"/>
              <a:t>and</a:t>
            </a:r>
            <a:r>
              <a:rPr lang="en-US" sz="1600" dirty="0"/>
              <a:t> the conviction of their </a:t>
            </a:r>
            <a:r>
              <a:rPr lang="en-US" sz="1600" b="1" dirty="0"/>
              <a:t>reality</a:t>
            </a:r>
            <a:r>
              <a:rPr lang="en-US" sz="1600" dirty="0"/>
              <a:t> [faith </a:t>
            </a:r>
            <a:r>
              <a:rPr lang="en-US" sz="1600" b="1" dirty="0"/>
              <a:t>perceiving</a:t>
            </a:r>
            <a:r>
              <a:rPr lang="en-US" sz="1600" dirty="0"/>
              <a:t> as real fact what is not revealed to the senses]. …”</a:t>
            </a:r>
          </a:p>
          <a:p>
            <a:pPr>
              <a:lnSpc>
                <a:spcPct val="100000"/>
              </a:lnSpc>
            </a:pPr>
            <a:r>
              <a:rPr lang="en-US" sz="1600" dirty="0"/>
              <a:t>The Amplified translation conceptualizes </a:t>
            </a:r>
            <a:r>
              <a:rPr lang="en-US" sz="1600" b="1" i="1" dirty="0"/>
              <a:t>faith</a:t>
            </a:r>
            <a:r>
              <a:rPr lang="en-US" sz="1600" dirty="0"/>
              <a:t> as functioning as a </a:t>
            </a:r>
            <a:r>
              <a:rPr lang="en-US" sz="1600" u="sng" dirty="0"/>
              <a:t>“Title Deed”</a:t>
            </a:r>
            <a:r>
              <a:rPr lang="en-US" sz="1600" dirty="0"/>
              <a:t>.</a:t>
            </a:r>
          </a:p>
          <a:p>
            <a:pPr lvl="1">
              <a:lnSpc>
                <a:spcPct val="110000"/>
              </a:lnSpc>
            </a:pPr>
            <a:r>
              <a:rPr lang="en-US" sz="1600" b="1" dirty="0"/>
              <a:t>Titles and Deeds </a:t>
            </a:r>
            <a:r>
              <a:rPr lang="en-US" sz="1600" dirty="0"/>
              <a:t>are commonly used in real estate transactions. </a:t>
            </a:r>
          </a:p>
          <a:p>
            <a:pPr lvl="2">
              <a:lnSpc>
                <a:spcPct val="110000"/>
              </a:lnSpc>
            </a:pPr>
            <a:r>
              <a:rPr lang="en-US" sz="1600" b="1" u="sng" dirty="0"/>
              <a:t>Title</a:t>
            </a:r>
            <a:r>
              <a:rPr lang="en-US" sz="1600" dirty="0"/>
              <a:t> –is the legal representation of </a:t>
            </a:r>
            <a:r>
              <a:rPr lang="en-US" sz="1600" u="sng" dirty="0"/>
              <a:t>one’s authority </a:t>
            </a:r>
            <a:r>
              <a:rPr lang="en-US" sz="1600" dirty="0"/>
              <a:t>or </a:t>
            </a:r>
            <a:r>
              <a:rPr lang="en-US" sz="1600" u="sng" dirty="0"/>
              <a:t>rights</a:t>
            </a:r>
            <a:r>
              <a:rPr lang="en-US" sz="1600" dirty="0"/>
              <a:t> of ownership.</a:t>
            </a:r>
          </a:p>
          <a:p>
            <a:pPr lvl="2">
              <a:lnSpc>
                <a:spcPct val="110000"/>
              </a:lnSpc>
            </a:pPr>
            <a:r>
              <a:rPr lang="en-US" sz="1600" b="1" u="sng" dirty="0"/>
              <a:t>Deed</a:t>
            </a:r>
            <a:r>
              <a:rPr lang="en-US" sz="1600" dirty="0"/>
              <a:t> - is the </a:t>
            </a:r>
            <a:r>
              <a:rPr lang="en-US" sz="1600" u="sng" dirty="0"/>
              <a:t>legal document evidencing</a:t>
            </a:r>
            <a:r>
              <a:rPr lang="en-US" sz="1600" dirty="0"/>
              <a:t> the </a:t>
            </a:r>
            <a:r>
              <a:rPr lang="en-US" sz="1600" b="1" i="1" dirty="0"/>
              <a:t>transfer</a:t>
            </a:r>
            <a:r>
              <a:rPr lang="en-US" sz="1600" dirty="0"/>
              <a:t> of ownership rights in property. Legally, it is the property!</a:t>
            </a:r>
          </a:p>
          <a:p>
            <a:pPr>
              <a:lnSpc>
                <a:spcPct val="110000"/>
              </a:lnSpc>
            </a:pPr>
            <a:r>
              <a:rPr lang="en-US" sz="1600" b="1" dirty="0"/>
              <a:t>Example: The Purchase of Land</a:t>
            </a:r>
            <a:r>
              <a:rPr lang="en-US" sz="1600" dirty="0"/>
              <a:t>. </a:t>
            </a:r>
            <a:endParaRPr lang="en-US" sz="1600" b="1" dirty="0"/>
          </a:p>
          <a:p>
            <a:pPr lvl="1">
              <a:lnSpc>
                <a:spcPct val="110000"/>
              </a:lnSpc>
            </a:pPr>
            <a:r>
              <a:rPr lang="en-US" sz="1600" dirty="0"/>
              <a:t>The </a:t>
            </a:r>
            <a:r>
              <a:rPr lang="en-US" sz="1600" b="1" i="1" dirty="0"/>
              <a:t>title</a:t>
            </a:r>
            <a:r>
              <a:rPr lang="en-US" sz="1600" dirty="0"/>
              <a:t> is not the land itself, but is a representation of one’s legal rights in the property. </a:t>
            </a:r>
          </a:p>
          <a:p>
            <a:pPr lvl="1">
              <a:lnSpc>
                <a:spcPct val="110000"/>
              </a:lnSpc>
            </a:pPr>
            <a:r>
              <a:rPr lang="en-US" sz="1600" dirty="0"/>
              <a:t>The </a:t>
            </a:r>
            <a:r>
              <a:rPr lang="en-US" sz="1600" b="1" i="1" dirty="0"/>
              <a:t>deed </a:t>
            </a:r>
            <a:r>
              <a:rPr lang="en-US" sz="1600" dirty="0"/>
              <a:t>is the legal evidence that proves the property has been legally transferred to another. </a:t>
            </a:r>
          </a:p>
          <a:p>
            <a:pPr lvl="1">
              <a:lnSpc>
                <a:spcPct val="110000"/>
              </a:lnSpc>
            </a:pPr>
            <a:r>
              <a:rPr lang="en-US" sz="1600" dirty="0"/>
              <a:t>One can legally transact business with the </a:t>
            </a:r>
            <a:r>
              <a:rPr lang="en-US" sz="1600" u="sng" dirty="0"/>
              <a:t>deed</a:t>
            </a:r>
            <a:r>
              <a:rPr lang="en-US" sz="1600" dirty="0"/>
              <a:t> without ever having seen or set foot on the property!</a:t>
            </a:r>
          </a:p>
          <a:p>
            <a:pPr marL="0" indent="0">
              <a:lnSpc>
                <a:spcPct val="110000"/>
              </a:lnSpc>
              <a:buNone/>
            </a:pPr>
            <a:endParaRPr lang="en-US" sz="1600" dirty="0"/>
          </a:p>
        </p:txBody>
      </p:sp>
      <p:sp>
        <p:nvSpPr>
          <p:cNvPr id="4" name="Slide Number Placeholder 3">
            <a:extLst>
              <a:ext uri="{FF2B5EF4-FFF2-40B4-BE49-F238E27FC236}">
                <a16:creationId xmlns:a16="http://schemas.microsoft.com/office/drawing/2014/main" id="{07402B67-8791-FC49-9D4B-153ACB49AF2C}"/>
              </a:ext>
            </a:extLst>
          </p:cNvPr>
          <p:cNvSpPr>
            <a:spLocks noGrp="1"/>
          </p:cNvSpPr>
          <p:nvPr>
            <p:ph type="sldNum" sz="quarter" idx="12"/>
          </p:nvPr>
        </p:nvSpPr>
        <p:spPr/>
        <p:txBody>
          <a:bodyPr/>
          <a:lstStyle/>
          <a:p>
            <a:fld id="{6DFA1F42-8550-964F-9DB7-C892BE2A0240}" type="slidenum">
              <a:rPr lang="en-US" smtClean="0"/>
              <a:t>14</a:t>
            </a:fld>
            <a:endParaRPr lang="en-US" dirty="0"/>
          </a:p>
        </p:txBody>
      </p:sp>
    </p:spTree>
    <p:extLst>
      <p:ext uri="{BB962C8B-B14F-4D97-AF65-F5344CB8AC3E}">
        <p14:creationId xmlns:p14="http://schemas.microsoft.com/office/powerpoint/2010/main" val="156982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AB4B1-C6B9-3340-A859-469A20AB98EE}"/>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Trivia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84DA1F-E75B-6B48-A004-BFC522C5595F}"/>
              </a:ext>
            </a:extLst>
          </p:cNvPr>
          <p:cNvSpPr>
            <a:spLocks noGrp="1"/>
          </p:cNvSpPr>
          <p:nvPr>
            <p:ph idx="1"/>
          </p:nvPr>
        </p:nvSpPr>
        <p:spPr>
          <a:xfrm>
            <a:off x="1156851" y="2181360"/>
            <a:ext cx="9766253" cy="4676640"/>
          </a:xfrm>
        </p:spPr>
        <p:txBody>
          <a:bodyPr>
            <a:noAutofit/>
          </a:bodyPr>
          <a:lstStyle/>
          <a:p>
            <a:r>
              <a:rPr lang="en-US" sz="1600" b="1" dirty="0"/>
              <a:t>Question:</a:t>
            </a:r>
          </a:p>
          <a:p>
            <a:pPr lvl="1"/>
            <a:r>
              <a:rPr lang="en-US" sz="1600" dirty="0"/>
              <a:t>Why did the compiler and translators of the Bible decide to divide it into sections characterized as being </a:t>
            </a:r>
            <a:r>
              <a:rPr lang="en-US" sz="1600" b="1" dirty="0"/>
              <a:t>“Covenant” and “Testaments”?</a:t>
            </a:r>
          </a:p>
          <a:p>
            <a:r>
              <a:rPr lang="en-US" sz="1600" b="1" dirty="0"/>
              <a:t>Answer:</a:t>
            </a:r>
          </a:p>
          <a:p>
            <a:pPr lvl="1"/>
            <a:r>
              <a:rPr lang="en-US" sz="1600" dirty="0"/>
              <a:t>A “</a:t>
            </a:r>
            <a:r>
              <a:rPr lang="en-US" sz="1600" u="sng" dirty="0"/>
              <a:t>covenant</a:t>
            </a:r>
            <a:r>
              <a:rPr lang="en-US" sz="1600" dirty="0"/>
              <a:t>” is the legal means by which you transfer </a:t>
            </a:r>
            <a:r>
              <a:rPr lang="en-US" sz="1600" i="1" dirty="0"/>
              <a:t>interest in land</a:t>
            </a:r>
            <a:r>
              <a:rPr lang="en-US" sz="1600" dirty="0"/>
              <a:t>.</a:t>
            </a:r>
          </a:p>
          <a:p>
            <a:pPr lvl="1"/>
            <a:r>
              <a:rPr lang="en-US" sz="1600" dirty="0"/>
              <a:t>A “</a:t>
            </a:r>
            <a:r>
              <a:rPr lang="en-US" sz="1600" u="sng" dirty="0"/>
              <a:t>testament</a:t>
            </a:r>
            <a:r>
              <a:rPr lang="en-US" sz="1600" dirty="0"/>
              <a:t>” is the legal means that one </a:t>
            </a:r>
            <a:r>
              <a:rPr lang="en-US" sz="1600" i="1" dirty="0"/>
              <a:t>disposes of their personal property or goods</a:t>
            </a:r>
            <a:r>
              <a:rPr lang="en-US" sz="1600" dirty="0"/>
              <a:t>.</a:t>
            </a:r>
          </a:p>
          <a:p>
            <a:pPr lvl="2"/>
            <a:r>
              <a:rPr lang="en-US" sz="1600" dirty="0"/>
              <a:t>I.e. -  “Will and Testament”</a:t>
            </a:r>
          </a:p>
          <a:p>
            <a:r>
              <a:rPr lang="en-US" sz="1600" dirty="0"/>
              <a:t>Therefore, the Bible is indicating that one of its primary purposes is the revelation of God’s transfer to man: </a:t>
            </a:r>
          </a:p>
          <a:p>
            <a:pPr lvl="1"/>
            <a:r>
              <a:rPr lang="en-US" sz="1600" dirty="0"/>
              <a:t>(1) interest in land, and </a:t>
            </a:r>
          </a:p>
          <a:p>
            <a:pPr lvl="1"/>
            <a:r>
              <a:rPr lang="en-US" sz="1600" dirty="0"/>
              <a:t>(2) His goods (see </a:t>
            </a:r>
            <a:r>
              <a:rPr lang="en-US" sz="1600" b="1" dirty="0"/>
              <a:t>Psalm 24:1 &amp; Psalms 115:16</a:t>
            </a:r>
            <a:r>
              <a:rPr lang="en-US" sz="1600" dirty="0"/>
              <a:t>).</a:t>
            </a:r>
          </a:p>
          <a:p>
            <a:r>
              <a:rPr lang="en-US" sz="1600" b="1" dirty="0"/>
              <a:t>Question:</a:t>
            </a:r>
          </a:p>
          <a:p>
            <a:pPr lvl="1"/>
            <a:r>
              <a:rPr lang="en-US" sz="1600" dirty="0"/>
              <a:t>What role does faith play in our ability to receive these inheritances as sons?</a:t>
            </a:r>
          </a:p>
          <a:p>
            <a:r>
              <a:rPr lang="en-US" sz="1600" b="1" dirty="0"/>
              <a:t>Answer:</a:t>
            </a:r>
          </a:p>
          <a:p>
            <a:pPr lvl="1"/>
            <a:r>
              <a:rPr lang="en-US" sz="1600" dirty="0"/>
              <a:t>Faith enables us to legally take </a:t>
            </a:r>
            <a:r>
              <a:rPr lang="en-US" sz="1600" u="sng" dirty="0"/>
              <a:t>title deed or legal possession </a:t>
            </a:r>
            <a:r>
              <a:rPr lang="en-US" sz="1600" dirty="0"/>
              <a:t>of them, as we go about the process of literally occupying the earth (Genesis 1:28).</a:t>
            </a:r>
          </a:p>
        </p:txBody>
      </p:sp>
      <p:sp>
        <p:nvSpPr>
          <p:cNvPr id="4" name="Slide Number Placeholder 3">
            <a:extLst>
              <a:ext uri="{FF2B5EF4-FFF2-40B4-BE49-F238E27FC236}">
                <a16:creationId xmlns:a16="http://schemas.microsoft.com/office/drawing/2014/main" id="{BE114886-F9DE-8A40-902B-EE509FCDC738}"/>
              </a:ext>
            </a:extLst>
          </p:cNvPr>
          <p:cNvSpPr>
            <a:spLocks noGrp="1"/>
          </p:cNvSpPr>
          <p:nvPr>
            <p:ph type="sldNum" sz="quarter" idx="12"/>
          </p:nvPr>
        </p:nvSpPr>
        <p:spPr/>
        <p:txBody>
          <a:bodyPr/>
          <a:lstStyle/>
          <a:p>
            <a:fld id="{6DFA1F42-8550-964F-9DB7-C892BE2A0240}" type="slidenum">
              <a:rPr lang="en-US" smtClean="0"/>
              <a:t>15</a:t>
            </a:fld>
            <a:endParaRPr lang="en-US"/>
          </a:p>
        </p:txBody>
      </p:sp>
    </p:spTree>
    <p:extLst>
      <p:ext uri="{BB962C8B-B14F-4D97-AF65-F5344CB8AC3E}">
        <p14:creationId xmlns:p14="http://schemas.microsoft.com/office/powerpoint/2010/main" val="20666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dissolv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dissolve">
                                      <p:cBhvr>
                                        <p:cTn id="48" dur="500"/>
                                        <p:tgtEl>
                                          <p:spTgt spid="3">
                                            <p:txEl>
                                              <p:pRg st="11" end="11"/>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dissolv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60C97-3F8E-E142-9125-4DC0E2241416}"/>
              </a:ext>
            </a:extLst>
          </p:cNvPr>
          <p:cNvSpPr>
            <a:spLocks noGrp="1"/>
          </p:cNvSpPr>
          <p:nvPr>
            <p:ph type="title"/>
          </p:nvPr>
        </p:nvSpPr>
        <p:spPr>
          <a:xfrm>
            <a:off x="1156851" y="637762"/>
            <a:ext cx="9888496" cy="900131"/>
          </a:xfrm>
        </p:spPr>
        <p:txBody>
          <a:bodyPr anchor="t">
            <a:normAutofit/>
          </a:bodyPr>
          <a:lstStyle/>
          <a:p>
            <a:r>
              <a:rPr lang="en-US" sz="4000" b="1" dirty="0">
                <a:solidFill>
                  <a:schemeClr val="bg1"/>
                </a:solidFill>
              </a:rPr>
              <a:t>What is </a:t>
            </a:r>
            <a:r>
              <a:rPr lang="en-US" sz="4000" b="1" u="sng" dirty="0">
                <a:solidFill>
                  <a:schemeClr val="bg1"/>
                </a:solidFill>
              </a:rPr>
              <a:t>Not</a:t>
            </a:r>
            <a:r>
              <a:rPr lang="en-US" sz="4000" b="1" dirty="0">
                <a:solidFill>
                  <a:schemeClr val="bg1"/>
                </a:solidFill>
              </a:rPr>
              <a:t> Faith</a:t>
            </a:r>
            <a:endParaRPr lang="en-US" sz="4000" dirty="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8A9817-4DEE-2547-8C7A-6D3EAC144FCF}"/>
              </a:ext>
            </a:extLst>
          </p:cNvPr>
          <p:cNvSpPr>
            <a:spLocks noGrp="1"/>
          </p:cNvSpPr>
          <p:nvPr>
            <p:ph idx="1"/>
          </p:nvPr>
        </p:nvSpPr>
        <p:spPr>
          <a:xfrm>
            <a:off x="747948" y="2205488"/>
            <a:ext cx="10605852" cy="4135664"/>
          </a:xfrm>
        </p:spPr>
        <p:txBody>
          <a:bodyPr>
            <a:noAutofit/>
          </a:bodyPr>
          <a:lstStyle/>
          <a:p>
            <a:pPr marL="0" indent="0">
              <a:lnSpc>
                <a:spcPct val="100000"/>
              </a:lnSpc>
              <a:buNone/>
            </a:pPr>
            <a:r>
              <a:rPr lang="en-US" sz="2000" dirty="0"/>
              <a:t>Although, </a:t>
            </a:r>
            <a:r>
              <a:rPr lang="en-US" sz="2000" b="1" dirty="0"/>
              <a:t>“belief”</a:t>
            </a:r>
            <a:r>
              <a:rPr lang="en-US" sz="2000" dirty="0"/>
              <a:t> and “</a:t>
            </a:r>
            <a:r>
              <a:rPr lang="en-US" sz="2000" b="1" dirty="0"/>
              <a:t>faith”</a:t>
            </a:r>
            <a:r>
              <a:rPr lang="en-US" sz="2000" dirty="0"/>
              <a:t>,</a:t>
            </a:r>
            <a:r>
              <a:rPr lang="en-US" sz="2000" b="1" dirty="0"/>
              <a:t> </a:t>
            </a:r>
            <a:r>
              <a:rPr lang="en-US" sz="2000" dirty="0"/>
              <a:t>are often used interchangeably for one another in the New Testament, they are not synonymous with one another. </a:t>
            </a:r>
          </a:p>
          <a:p>
            <a:pPr>
              <a:lnSpc>
                <a:spcPct val="100000"/>
              </a:lnSpc>
            </a:pPr>
            <a:r>
              <a:rPr lang="en-US" sz="2000" b="1" dirty="0"/>
              <a:t>Faith – </a:t>
            </a:r>
            <a:r>
              <a:rPr lang="en-US" sz="2000" dirty="0"/>
              <a:t>According to scripture </a:t>
            </a:r>
            <a:r>
              <a:rPr lang="en-US" sz="1600" dirty="0"/>
              <a:t>(Hebrews 11:1) </a:t>
            </a:r>
            <a:r>
              <a:rPr lang="en-US" sz="2000" dirty="0"/>
              <a:t>is the </a:t>
            </a:r>
            <a:r>
              <a:rPr lang="en-US" sz="2000" b="1" dirty="0"/>
              <a:t>substance</a:t>
            </a:r>
            <a:r>
              <a:rPr lang="en-US" sz="2000" dirty="0"/>
              <a:t> and </a:t>
            </a:r>
            <a:r>
              <a:rPr lang="en-US" sz="2000" b="1" dirty="0"/>
              <a:t>evidence</a:t>
            </a:r>
            <a:r>
              <a:rPr lang="en-US" sz="2000" dirty="0"/>
              <a:t> of unseen or yet realized realities that have not yet manifested.</a:t>
            </a:r>
          </a:p>
          <a:p>
            <a:pPr lvl="1">
              <a:lnSpc>
                <a:spcPct val="100000"/>
              </a:lnSpc>
            </a:pPr>
            <a:r>
              <a:rPr lang="en-US" sz="2000" dirty="0"/>
              <a:t>Faith is the legal and personal possession of revealed realities awaiting manifestation.</a:t>
            </a:r>
          </a:p>
          <a:p>
            <a:pPr lvl="1">
              <a:lnSpc>
                <a:spcPct val="100000"/>
              </a:lnSpc>
            </a:pPr>
            <a:r>
              <a:rPr lang="en-US" sz="2000" dirty="0"/>
              <a:t>Faith is not the denial of </a:t>
            </a:r>
            <a:r>
              <a:rPr lang="en-US" sz="2000" b="1" dirty="0"/>
              <a:t>facts</a:t>
            </a:r>
            <a:r>
              <a:rPr lang="en-US" sz="2000" dirty="0"/>
              <a:t>, but the </a:t>
            </a:r>
            <a:r>
              <a:rPr lang="en-US" sz="2000" b="1" dirty="0"/>
              <a:t>revelation of truth </a:t>
            </a:r>
            <a:r>
              <a:rPr lang="en-US" sz="2000" dirty="0"/>
              <a:t>in the face of facts.</a:t>
            </a:r>
          </a:p>
          <a:p>
            <a:pPr lvl="1">
              <a:lnSpc>
                <a:spcPct val="100000"/>
              </a:lnSpc>
            </a:pPr>
            <a:r>
              <a:rPr lang="en-US" sz="2000" dirty="0"/>
              <a:t>The </a:t>
            </a:r>
            <a:r>
              <a:rPr lang="en-US" sz="2000" b="1" dirty="0"/>
              <a:t>purpose</a:t>
            </a:r>
            <a:r>
              <a:rPr lang="en-US" sz="2000" dirty="0"/>
              <a:t> of faith is the </a:t>
            </a:r>
            <a:r>
              <a:rPr lang="en-US" sz="2000" b="1" dirty="0"/>
              <a:t>manifestation</a:t>
            </a:r>
            <a:r>
              <a:rPr lang="en-US" sz="2000" dirty="0"/>
              <a:t> of that which is revealed.</a:t>
            </a:r>
          </a:p>
          <a:p>
            <a:pPr>
              <a:lnSpc>
                <a:spcPct val="100000"/>
              </a:lnSpc>
            </a:pPr>
            <a:r>
              <a:rPr lang="en-US" sz="2000" b="1" dirty="0"/>
              <a:t>Belief - </a:t>
            </a:r>
            <a:r>
              <a:rPr lang="en-US" sz="2000" dirty="0"/>
              <a:t>Is the </a:t>
            </a:r>
            <a:r>
              <a:rPr lang="en-US" sz="2000" b="1" dirty="0"/>
              <a:t>intellectual acknowledgment </a:t>
            </a:r>
            <a:r>
              <a:rPr lang="en-US" sz="2000" dirty="0"/>
              <a:t>or </a:t>
            </a:r>
            <a:r>
              <a:rPr lang="en-US" sz="2000" b="1" dirty="0"/>
              <a:t>agreement</a:t>
            </a:r>
            <a:r>
              <a:rPr lang="en-US" sz="2000" dirty="0"/>
              <a:t> that a matter is true.</a:t>
            </a:r>
          </a:p>
          <a:p>
            <a:pPr lvl="1">
              <a:lnSpc>
                <a:spcPct val="100000"/>
              </a:lnSpc>
            </a:pPr>
            <a:r>
              <a:rPr lang="en-US" sz="2000" dirty="0"/>
              <a:t>Belief is the ground (heart) upon which </a:t>
            </a:r>
            <a:r>
              <a:rPr lang="en-US" sz="2000" b="1" dirty="0"/>
              <a:t>faith</a:t>
            </a:r>
            <a:r>
              <a:rPr lang="en-US" sz="2000" dirty="0"/>
              <a:t> is grown and matured into a personal and present possession.</a:t>
            </a:r>
          </a:p>
          <a:p>
            <a:pPr lvl="1">
              <a:lnSpc>
                <a:spcPct val="100000"/>
              </a:lnSpc>
            </a:pPr>
            <a:r>
              <a:rPr lang="en-US" sz="2000" dirty="0"/>
              <a:t>Mere belief does not equate to personal possession of what is believed, just agreement!</a:t>
            </a:r>
          </a:p>
          <a:p>
            <a:pPr>
              <a:lnSpc>
                <a:spcPct val="100000"/>
              </a:lnSpc>
            </a:pPr>
            <a:endParaRPr lang="en-US" sz="2000" dirty="0"/>
          </a:p>
        </p:txBody>
      </p:sp>
      <p:sp>
        <p:nvSpPr>
          <p:cNvPr id="6" name="Slide Number Placeholder 5">
            <a:extLst>
              <a:ext uri="{FF2B5EF4-FFF2-40B4-BE49-F238E27FC236}">
                <a16:creationId xmlns:a16="http://schemas.microsoft.com/office/drawing/2014/main" id="{04E32BDE-B954-7141-BDF3-CF7AB91B04F7}"/>
              </a:ext>
            </a:extLst>
          </p:cNvPr>
          <p:cNvSpPr>
            <a:spLocks noGrp="1"/>
          </p:cNvSpPr>
          <p:nvPr>
            <p:ph type="sldNum" sz="quarter" idx="12"/>
          </p:nvPr>
        </p:nvSpPr>
        <p:spPr/>
        <p:txBody>
          <a:bodyPr/>
          <a:lstStyle/>
          <a:p>
            <a:fld id="{6DFA1F42-8550-964F-9DB7-C892BE2A0240}" type="slidenum">
              <a:rPr lang="en-US" smtClean="0"/>
              <a:t>16</a:t>
            </a:fld>
            <a:endParaRPr lang="en-US"/>
          </a:p>
        </p:txBody>
      </p:sp>
    </p:spTree>
    <p:extLst>
      <p:ext uri="{BB962C8B-B14F-4D97-AF65-F5344CB8AC3E}">
        <p14:creationId xmlns:p14="http://schemas.microsoft.com/office/powerpoint/2010/main" val="362897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97EC1-83AC-8C42-B707-54F2E328CF4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Quiz: Belief v.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C5F102-C8B3-1B4F-BCCB-8780A0CD0C86}"/>
              </a:ext>
            </a:extLst>
          </p:cNvPr>
          <p:cNvSpPr>
            <a:spLocks noGrp="1"/>
          </p:cNvSpPr>
          <p:nvPr>
            <p:ph idx="1"/>
          </p:nvPr>
        </p:nvSpPr>
        <p:spPr>
          <a:xfrm>
            <a:off x="159027" y="2075801"/>
            <a:ext cx="8451563" cy="4640657"/>
          </a:xfrm>
        </p:spPr>
        <p:txBody>
          <a:bodyPr>
            <a:noAutofit/>
          </a:bodyPr>
          <a:lstStyle/>
          <a:p>
            <a:pPr>
              <a:lnSpc>
                <a:spcPct val="100000"/>
              </a:lnSpc>
            </a:pPr>
            <a:r>
              <a:rPr lang="en-US" sz="1600" b="1" dirty="0"/>
              <a:t>Read the below text. </a:t>
            </a:r>
            <a:r>
              <a:rPr lang="en-US" sz="1600" dirty="0"/>
              <a:t>From the context define the underlined word to reveal their true meaning.</a:t>
            </a:r>
          </a:p>
          <a:p>
            <a:pPr lvl="1">
              <a:lnSpc>
                <a:spcPct val="100000"/>
              </a:lnSpc>
            </a:pPr>
            <a:r>
              <a:rPr lang="en-US" sz="1600" b="1" dirty="0"/>
              <a:t>James 2:19, NKJV </a:t>
            </a:r>
            <a:r>
              <a:rPr lang="en-US" sz="1600" dirty="0"/>
              <a:t>– “You </a:t>
            </a:r>
            <a:r>
              <a:rPr lang="en-US" sz="1600" u="sng" dirty="0">
                <a:solidFill>
                  <a:srgbClr val="FF0000"/>
                </a:solidFill>
              </a:rPr>
              <a:t>believe</a:t>
            </a:r>
            <a:r>
              <a:rPr lang="en-US" sz="1600" dirty="0"/>
              <a:t> that there is one God. You do well. Even the demons </a:t>
            </a:r>
            <a:r>
              <a:rPr lang="en-US" sz="1600" u="sng" dirty="0">
                <a:solidFill>
                  <a:srgbClr val="FF0000"/>
                </a:solidFill>
              </a:rPr>
              <a:t>believe</a:t>
            </a:r>
            <a:r>
              <a:rPr lang="en-US" sz="1600" dirty="0"/>
              <a:t>—and tremble!”</a:t>
            </a:r>
          </a:p>
          <a:p>
            <a:pPr lvl="2">
              <a:lnSpc>
                <a:spcPct val="100000"/>
              </a:lnSpc>
            </a:pPr>
            <a:r>
              <a:rPr lang="en-US" sz="1600" dirty="0"/>
              <a:t>“Demons are </a:t>
            </a:r>
            <a:r>
              <a:rPr lang="en-US" sz="1600" u="sng" dirty="0"/>
              <a:t>never</a:t>
            </a:r>
            <a:r>
              <a:rPr lang="en-US" sz="1600" dirty="0"/>
              <a:t> said to have </a:t>
            </a:r>
            <a:r>
              <a:rPr lang="en-US" sz="1600" b="1" i="1" dirty="0"/>
              <a:t>faith</a:t>
            </a:r>
            <a:r>
              <a:rPr lang="en-US" sz="1600" dirty="0"/>
              <a:t>!</a:t>
            </a:r>
          </a:p>
          <a:p>
            <a:pPr lvl="1">
              <a:lnSpc>
                <a:spcPct val="100000"/>
              </a:lnSpc>
            </a:pPr>
            <a:r>
              <a:rPr lang="en-US" sz="1600" b="1" dirty="0"/>
              <a:t>Mark 9:21-24, NKJV </a:t>
            </a:r>
            <a:r>
              <a:rPr lang="en-US" sz="1600" dirty="0"/>
              <a:t>– “So He asked his father, “How long has this been happening to him?” And he said, “From childhood. </a:t>
            </a:r>
            <a:r>
              <a:rPr lang="en-US" sz="1600" baseline="30000" dirty="0"/>
              <a:t>22</a:t>
            </a:r>
            <a:r>
              <a:rPr lang="en-US" sz="1600" dirty="0"/>
              <a:t>And often he has thrown him both into the fire and into the water to destroy him. But if You can do anything, have compassion on us and help us.” </a:t>
            </a:r>
            <a:r>
              <a:rPr lang="en-US" sz="1600" baseline="30000" dirty="0"/>
              <a:t>23</a:t>
            </a:r>
            <a:r>
              <a:rPr lang="en-US" sz="1600" dirty="0"/>
              <a:t>Jesus said to him, “If you can </a:t>
            </a:r>
            <a:r>
              <a:rPr lang="en-US" sz="1600" u="sng" dirty="0">
                <a:solidFill>
                  <a:srgbClr val="7030A0"/>
                </a:solidFill>
              </a:rPr>
              <a:t>believe</a:t>
            </a:r>
            <a:r>
              <a:rPr lang="en-US" sz="1600" dirty="0"/>
              <a:t>, all things </a:t>
            </a:r>
            <a:r>
              <a:rPr lang="en-US" sz="1600" i="1" dirty="0"/>
              <a:t>are</a:t>
            </a:r>
            <a:r>
              <a:rPr lang="en-US" sz="1600" dirty="0"/>
              <a:t> possible to him who </a:t>
            </a:r>
            <a:r>
              <a:rPr lang="en-US" sz="1600" u="sng" dirty="0">
                <a:solidFill>
                  <a:srgbClr val="7030A0"/>
                </a:solidFill>
              </a:rPr>
              <a:t>believes</a:t>
            </a:r>
            <a:r>
              <a:rPr lang="en-US" sz="1600" dirty="0"/>
              <a:t>.” </a:t>
            </a:r>
            <a:r>
              <a:rPr lang="en-US" sz="1600" baseline="30000" dirty="0"/>
              <a:t>24</a:t>
            </a:r>
            <a:r>
              <a:rPr lang="en-US" sz="1600" dirty="0"/>
              <a:t>Immediately the father of the child cried out and said with tears, “Lord, I </a:t>
            </a:r>
            <a:r>
              <a:rPr lang="en-US" sz="1600" u="sng" dirty="0">
                <a:solidFill>
                  <a:srgbClr val="FF0000"/>
                </a:solidFill>
              </a:rPr>
              <a:t>believe</a:t>
            </a:r>
            <a:r>
              <a:rPr lang="en-US" sz="1600" dirty="0"/>
              <a:t>; help my </a:t>
            </a:r>
            <a:r>
              <a:rPr lang="en-US" sz="1600" u="sng" dirty="0">
                <a:solidFill>
                  <a:srgbClr val="7030A0"/>
                </a:solidFill>
              </a:rPr>
              <a:t>unbelief</a:t>
            </a:r>
            <a:r>
              <a:rPr lang="en-US" sz="1600" dirty="0"/>
              <a:t>!”</a:t>
            </a:r>
          </a:p>
          <a:p>
            <a:pPr lvl="1">
              <a:lnSpc>
                <a:spcPct val="100000"/>
              </a:lnSpc>
            </a:pPr>
            <a:endParaRPr lang="en-US" sz="1600" dirty="0"/>
          </a:p>
          <a:p>
            <a:pPr lvl="1"/>
            <a:r>
              <a:rPr lang="en-US" sz="1600" b="1" dirty="0"/>
              <a:t>Matthew 9:28, KJV </a:t>
            </a:r>
            <a:r>
              <a:rPr lang="en-US" sz="1600" dirty="0"/>
              <a:t>– “And when he was come into the house, the blind men came to him: and Jesus saith unto them, </a:t>
            </a:r>
            <a:r>
              <a:rPr lang="en-US" sz="1600" b="1" u="sng" dirty="0"/>
              <a:t>Believe</a:t>
            </a:r>
            <a:r>
              <a:rPr lang="en-US" sz="1600" dirty="0"/>
              <a:t> (G4100) ye that I am able to do this? They said unto him, Yea, Lord.</a:t>
            </a:r>
            <a:r>
              <a:rPr lang="en-US" sz="1600" b="1" baseline="30000" dirty="0"/>
              <a:t>29 </a:t>
            </a:r>
            <a:r>
              <a:rPr lang="en-US" sz="1600" dirty="0"/>
              <a:t>Then touched he their eyes, saying, According to your </a:t>
            </a:r>
            <a:r>
              <a:rPr lang="en-US" sz="1600" b="1" u="sng" dirty="0"/>
              <a:t>faith</a:t>
            </a:r>
            <a:r>
              <a:rPr lang="en-US" sz="1600" dirty="0"/>
              <a:t> be it unto you.”</a:t>
            </a:r>
          </a:p>
          <a:p>
            <a:pPr lvl="2"/>
            <a:r>
              <a:rPr lang="en-US" sz="1600" b="1" dirty="0"/>
              <a:t>Belief</a:t>
            </a:r>
            <a:r>
              <a:rPr lang="en-US" sz="1600" dirty="0"/>
              <a:t> was the acknowledgement that Jesus was able to do it.</a:t>
            </a:r>
          </a:p>
          <a:p>
            <a:pPr lvl="2" algn="just"/>
            <a:r>
              <a:rPr lang="en-US" sz="1600" b="1" dirty="0"/>
              <a:t>Faith </a:t>
            </a:r>
            <a:r>
              <a:rPr lang="en-US" sz="1600" dirty="0"/>
              <a:t>was the means by which the man received what he believed Jesus could do.</a:t>
            </a:r>
          </a:p>
          <a:p>
            <a:pPr lvl="1">
              <a:lnSpc>
                <a:spcPct val="100000"/>
              </a:lnSpc>
            </a:pPr>
            <a:r>
              <a:rPr lang="en-US" sz="1600" b="1" dirty="0">
                <a:solidFill>
                  <a:srgbClr val="FF0000"/>
                </a:solidFill>
              </a:rPr>
              <a:t>Red = Acknowledge or Agree</a:t>
            </a:r>
            <a:r>
              <a:rPr lang="en-US" sz="1600" dirty="0">
                <a:solidFill>
                  <a:srgbClr val="FF0000"/>
                </a:solidFill>
              </a:rPr>
              <a:t>. </a:t>
            </a:r>
            <a:r>
              <a:rPr lang="en-US" sz="1600" b="1" dirty="0">
                <a:solidFill>
                  <a:srgbClr val="7030A0"/>
                </a:solidFill>
              </a:rPr>
              <a:t>Purple = Faith (receive it).</a:t>
            </a:r>
          </a:p>
        </p:txBody>
      </p:sp>
      <p:sp>
        <p:nvSpPr>
          <p:cNvPr id="4" name="Slide Number Placeholder 3">
            <a:extLst>
              <a:ext uri="{FF2B5EF4-FFF2-40B4-BE49-F238E27FC236}">
                <a16:creationId xmlns:a16="http://schemas.microsoft.com/office/drawing/2014/main" id="{D31D2668-16B7-1349-A444-7E1BA14D6131}"/>
              </a:ext>
            </a:extLst>
          </p:cNvPr>
          <p:cNvSpPr>
            <a:spLocks noGrp="1"/>
          </p:cNvSpPr>
          <p:nvPr>
            <p:ph type="sldNum" sz="quarter" idx="12"/>
          </p:nvPr>
        </p:nvSpPr>
        <p:spPr/>
        <p:txBody>
          <a:bodyPr/>
          <a:lstStyle/>
          <a:p>
            <a:fld id="{6DFA1F42-8550-964F-9DB7-C892BE2A0240}" type="slidenum">
              <a:rPr lang="en-US" smtClean="0"/>
              <a:t>17</a:t>
            </a:fld>
            <a:endParaRPr lang="en-US" dirty="0"/>
          </a:p>
        </p:txBody>
      </p:sp>
      <p:pic>
        <p:nvPicPr>
          <p:cNvPr id="9" name="Picture Placeholder 5" descr="Graphical user interface, text, application, chat or text message&#10;&#10;Description automatically generated">
            <a:extLst>
              <a:ext uri="{FF2B5EF4-FFF2-40B4-BE49-F238E27FC236}">
                <a16:creationId xmlns:a16="http://schemas.microsoft.com/office/drawing/2014/main" id="{C9781AA0-68AD-4246-A53A-C992D4985D29}"/>
              </a:ext>
            </a:extLst>
          </p:cNvPr>
          <p:cNvPicPr>
            <a:picLocks noChangeAspect="1"/>
          </p:cNvPicPr>
          <p:nvPr/>
        </p:nvPicPr>
        <p:blipFill>
          <a:blip r:embed="rId3"/>
          <a:srcRect t="11143" b="11143"/>
          <a:stretch>
            <a:fillRect/>
          </a:stretch>
        </p:blipFill>
        <p:spPr>
          <a:xfrm>
            <a:off x="8769617" y="2842686"/>
            <a:ext cx="3379692" cy="2666491"/>
          </a:xfrm>
          <a:prstGeom prst="rect">
            <a:avLst/>
          </a:prstGeom>
          <a:effectLst/>
        </p:spPr>
      </p:pic>
    </p:spTree>
    <p:extLst>
      <p:ext uri="{BB962C8B-B14F-4D97-AF65-F5344CB8AC3E}">
        <p14:creationId xmlns:p14="http://schemas.microsoft.com/office/powerpoint/2010/main" val="416474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C79808D-38C7-5E49-8986-6FE9C73672DF}"/>
              </a:ext>
            </a:extLst>
          </p:cNvPr>
          <p:cNvSpPr>
            <a:spLocks noGrp="1"/>
          </p:cNvSpPr>
          <p:nvPr>
            <p:ph type="title"/>
          </p:nvPr>
        </p:nvSpPr>
        <p:spPr>
          <a:xfrm>
            <a:off x="838200" y="556995"/>
            <a:ext cx="10515600" cy="1133693"/>
          </a:xfrm>
        </p:spPr>
        <p:txBody>
          <a:bodyPr>
            <a:normAutofit/>
          </a:bodyPr>
          <a:lstStyle/>
          <a:p>
            <a:r>
              <a:rPr lang="en-US" sz="5200" dirty="0">
                <a:highlight>
                  <a:srgbClr val="FFFF00"/>
                </a:highlight>
              </a:rPr>
              <a:t>Belief is Not Faith</a:t>
            </a:r>
          </a:p>
        </p:txBody>
      </p:sp>
      <p:sp>
        <p:nvSpPr>
          <p:cNvPr id="7" name="Slide Number Placeholder 6">
            <a:extLst>
              <a:ext uri="{FF2B5EF4-FFF2-40B4-BE49-F238E27FC236}">
                <a16:creationId xmlns:a16="http://schemas.microsoft.com/office/drawing/2014/main" id="{93AD287B-3F13-2141-B760-2DC6BA81C948}"/>
              </a:ext>
            </a:extLst>
          </p:cNvPr>
          <p:cNvSpPr>
            <a:spLocks noGrp="1"/>
          </p:cNvSpPr>
          <p:nvPr>
            <p:ph type="sldNum" sz="quarter" idx="12"/>
          </p:nvPr>
        </p:nvSpPr>
        <p:spPr>
          <a:xfrm>
            <a:off x="8610600" y="6356350"/>
            <a:ext cx="2743200" cy="365125"/>
          </a:xfrm>
        </p:spPr>
        <p:txBody>
          <a:bodyPr>
            <a:normAutofit/>
          </a:bodyPr>
          <a:lstStyle/>
          <a:p>
            <a:pPr>
              <a:spcAft>
                <a:spcPts val="600"/>
              </a:spcAft>
            </a:pPr>
            <a:fld id="{6DFA1F42-8550-964F-9DB7-C892BE2A0240}" type="slidenum">
              <a:rPr lang="en-US" smtClean="0"/>
              <a:pPr>
                <a:spcAft>
                  <a:spcPts val="600"/>
                </a:spcAft>
              </a:pPr>
              <a:t>18</a:t>
            </a:fld>
            <a:endParaRPr lang="en-US"/>
          </a:p>
        </p:txBody>
      </p:sp>
      <p:graphicFrame>
        <p:nvGraphicFramePr>
          <p:cNvPr id="10" name="Content Placeholder 5">
            <a:extLst>
              <a:ext uri="{FF2B5EF4-FFF2-40B4-BE49-F238E27FC236}">
                <a16:creationId xmlns:a16="http://schemas.microsoft.com/office/drawing/2014/main" id="{884D0F37-0617-9B3D-297E-552F5A2DEAEA}"/>
              </a:ext>
            </a:extLst>
          </p:cNvPr>
          <p:cNvGraphicFramePr>
            <a:graphicFrameLocks noGrp="1"/>
          </p:cNvGraphicFramePr>
          <p:nvPr>
            <p:ph idx="1"/>
            <p:extLst>
              <p:ext uri="{D42A27DB-BD31-4B8C-83A1-F6EECF244321}">
                <p14:modId xmlns:p14="http://schemas.microsoft.com/office/powerpoint/2010/main" val="4439089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0336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8F990-65E2-0949-9566-F76C97347E9B}"/>
              </a:ext>
            </a:extLst>
          </p:cNvPr>
          <p:cNvSpPr>
            <a:spLocks noGrp="1"/>
          </p:cNvSpPr>
          <p:nvPr>
            <p:ph type="title"/>
          </p:nvPr>
        </p:nvSpPr>
        <p:spPr>
          <a:xfrm>
            <a:off x="950976" y="700186"/>
            <a:ext cx="5374494" cy="1188720"/>
          </a:xfrm>
        </p:spPr>
        <p:txBody>
          <a:bodyPr anchor="ctr">
            <a:normAutofit/>
          </a:bodyPr>
          <a:lstStyle/>
          <a:p>
            <a:r>
              <a:rPr lang="en-US" sz="3700" dirty="0">
                <a:solidFill>
                  <a:schemeClr val="bg1"/>
                </a:solidFill>
              </a:rPr>
              <a:t>The Problem with Being “</a:t>
            </a:r>
            <a:r>
              <a:rPr lang="en-US" sz="3700" i="1" dirty="0">
                <a:solidFill>
                  <a:schemeClr val="bg1"/>
                </a:solidFill>
              </a:rPr>
              <a:t>Mere Believers”</a:t>
            </a:r>
          </a:p>
        </p:txBody>
      </p:sp>
      <p:sp>
        <p:nvSpPr>
          <p:cNvPr id="3" name="Content Placeholder 2">
            <a:extLst>
              <a:ext uri="{FF2B5EF4-FFF2-40B4-BE49-F238E27FC236}">
                <a16:creationId xmlns:a16="http://schemas.microsoft.com/office/drawing/2014/main" id="{8EDE650E-551C-504B-BBD8-B7B0C99AD67A}"/>
              </a:ext>
            </a:extLst>
          </p:cNvPr>
          <p:cNvSpPr>
            <a:spLocks noGrp="1"/>
          </p:cNvSpPr>
          <p:nvPr>
            <p:ph idx="1"/>
          </p:nvPr>
        </p:nvSpPr>
        <p:spPr>
          <a:xfrm>
            <a:off x="950976" y="2066544"/>
            <a:ext cx="5374494" cy="3788346"/>
          </a:xfrm>
        </p:spPr>
        <p:txBody>
          <a:bodyPr>
            <a:normAutofit/>
          </a:bodyPr>
          <a:lstStyle/>
          <a:p>
            <a:r>
              <a:rPr lang="en-US" sz="1500" b="1" dirty="0">
                <a:solidFill>
                  <a:schemeClr val="bg1"/>
                </a:solidFill>
              </a:rPr>
              <a:t>The </a:t>
            </a:r>
            <a:r>
              <a:rPr lang="en-US" sz="1500" b="1" u="sng" dirty="0">
                <a:solidFill>
                  <a:schemeClr val="bg1"/>
                </a:solidFill>
              </a:rPr>
              <a:t>Problem</a:t>
            </a:r>
            <a:r>
              <a:rPr lang="en-US" sz="1500" b="1" dirty="0">
                <a:solidFill>
                  <a:schemeClr val="bg1"/>
                </a:solidFill>
              </a:rPr>
              <a:t> with being Characterized as a “Believer”?</a:t>
            </a:r>
            <a:endParaRPr lang="en-US" sz="1500" dirty="0">
              <a:solidFill>
                <a:schemeClr val="bg1"/>
              </a:solidFill>
            </a:endParaRPr>
          </a:p>
          <a:p>
            <a:r>
              <a:rPr lang="en-US" sz="1500" dirty="0">
                <a:solidFill>
                  <a:schemeClr val="bg1"/>
                </a:solidFill>
              </a:rPr>
              <a:t>Belief / Believer is an introductory level or position within the Kingdom and its economy and cannot be used to define Kingdom Citizens.</a:t>
            </a:r>
          </a:p>
          <a:p>
            <a:r>
              <a:rPr lang="en-US" sz="1500" dirty="0">
                <a:solidFill>
                  <a:schemeClr val="bg1"/>
                </a:solidFill>
              </a:rPr>
              <a:t>In the King James translation, the word “believer” is not mentioned, and while “believers” is only mentioned twice and used to identify those who are </a:t>
            </a:r>
            <a:r>
              <a:rPr lang="en-US" sz="1500" u="sng" dirty="0">
                <a:solidFill>
                  <a:schemeClr val="bg1"/>
                </a:solidFill>
              </a:rPr>
              <a:t>new converts </a:t>
            </a:r>
            <a:r>
              <a:rPr lang="en-US" sz="1500" dirty="0">
                <a:solidFill>
                  <a:schemeClr val="bg1"/>
                </a:solidFill>
              </a:rPr>
              <a:t>or </a:t>
            </a:r>
            <a:r>
              <a:rPr lang="en-US" sz="1500" u="sng" dirty="0">
                <a:solidFill>
                  <a:schemeClr val="bg1"/>
                </a:solidFill>
              </a:rPr>
              <a:t>immature</a:t>
            </a:r>
            <a:r>
              <a:rPr lang="en-US" sz="1500" dirty="0">
                <a:solidFill>
                  <a:schemeClr val="bg1"/>
                </a:solidFill>
              </a:rPr>
              <a:t> in the faith.</a:t>
            </a:r>
          </a:p>
          <a:p>
            <a:r>
              <a:rPr lang="en-US" sz="1500" dirty="0">
                <a:solidFill>
                  <a:schemeClr val="bg1"/>
                </a:solidFill>
              </a:rPr>
              <a:t>This perpetuates a self perception of </a:t>
            </a:r>
            <a:r>
              <a:rPr lang="en-US" sz="1500" b="1" u="sng" dirty="0">
                <a:solidFill>
                  <a:schemeClr val="bg1"/>
                </a:solidFill>
              </a:rPr>
              <a:t>perpetual immaturity</a:t>
            </a:r>
            <a:r>
              <a:rPr lang="en-US" sz="1500" dirty="0">
                <a:solidFill>
                  <a:schemeClr val="bg1"/>
                </a:solidFill>
              </a:rPr>
              <a:t>.</a:t>
            </a:r>
          </a:p>
          <a:p>
            <a:r>
              <a:rPr lang="en-US" sz="1500" dirty="0">
                <a:solidFill>
                  <a:schemeClr val="bg1"/>
                </a:solidFill>
              </a:rPr>
              <a:t>We are charged with progressing from believing, to manifesting what has been received as disciples  and imitating Christ.  </a:t>
            </a:r>
            <a:r>
              <a:rPr lang="en-US" sz="1500" b="1" dirty="0">
                <a:solidFill>
                  <a:schemeClr val="bg1"/>
                </a:solidFill>
              </a:rPr>
              <a:t>Believer to Disciple.</a:t>
            </a:r>
          </a:p>
          <a:p>
            <a:r>
              <a:rPr lang="en-US" sz="1500" b="1" dirty="0">
                <a:solidFill>
                  <a:schemeClr val="bg1"/>
                </a:solidFill>
              </a:rPr>
              <a:t>Luke 6:40, NKJV </a:t>
            </a:r>
            <a:r>
              <a:rPr lang="en-US" sz="1500" dirty="0">
                <a:solidFill>
                  <a:schemeClr val="bg1"/>
                </a:solidFill>
              </a:rPr>
              <a:t>– “A </a:t>
            </a:r>
            <a:r>
              <a:rPr lang="en-US" sz="1500" u="sng" dirty="0">
                <a:solidFill>
                  <a:schemeClr val="bg1"/>
                </a:solidFill>
              </a:rPr>
              <a:t>disciple</a:t>
            </a:r>
            <a:r>
              <a:rPr lang="en-US" sz="1500" dirty="0">
                <a:solidFill>
                  <a:schemeClr val="bg1"/>
                </a:solidFill>
              </a:rPr>
              <a:t> is not above his teacher, but everyone who is perfectly trained </a:t>
            </a:r>
            <a:r>
              <a:rPr lang="en-US" sz="1500" u="sng" dirty="0">
                <a:solidFill>
                  <a:schemeClr val="bg1"/>
                </a:solidFill>
              </a:rPr>
              <a:t>will be like </a:t>
            </a:r>
            <a:r>
              <a:rPr lang="en-US" sz="1500" dirty="0">
                <a:solidFill>
                  <a:schemeClr val="bg1"/>
                </a:solidFill>
              </a:rPr>
              <a:t>his teacher.</a:t>
            </a:r>
          </a:p>
        </p:txBody>
      </p:sp>
      <p:pic>
        <p:nvPicPr>
          <p:cNvPr id="11" name="Picture 10" descr="Graphical user interface, text, application&#10;&#10;Description automatically generated">
            <a:extLst>
              <a:ext uri="{FF2B5EF4-FFF2-40B4-BE49-F238E27FC236}">
                <a16:creationId xmlns:a16="http://schemas.microsoft.com/office/drawing/2014/main" id="{93AF4373-0CE5-1E47-9478-3E5FBA8E6C6A}"/>
              </a:ext>
            </a:extLst>
          </p:cNvPr>
          <p:cNvPicPr>
            <a:picLocks noChangeAspect="1"/>
          </p:cNvPicPr>
          <p:nvPr/>
        </p:nvPicPr>
        <p:blipFill>
          <a:blip r:embed="rId3"/>
          <a:stretch>
            <a:fillRect/>
          </a:stretch>
        </p:blipFill>
        <p:spPr>
          <a:xfrm>
            <a:off x="7501371" y="2362749"/>
            <a:ext cx="3620173" cy="4495251"/>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C150F6DA-64C4-A74B-9DE0-BB36766355BE}"/>
              </a:ext>
            </a:extLst>
          </p:cNvPr>
          <p:cNvPicPr>
            <a:picLocks noChangeAspect="1"/>
          </p:cNvPicPr>
          <p:nvPr/>
        </p:nvPicPr>
        <p:blipFill rotWithShape="1">
          <a:blip r:embed="rId4"/>
          <a:srcRect b="31116"/>
          <a:stretch/>
        </p:blipFill>
        <p:spPr>
          <a:xfrm>
            <a:off x="7439698" y="364885"/>
            <a:ext cx="3743517" cy="1921115"/>
          </a:xfrm>
          <a:prstGeom prst="rect">
            <a:avLst/>
          </a:prstGeom>
        </p:spPr>
      </p:pic>
      <p:sp>
        <p:nvSpPr>
          <p:cNvPr id="7" name="Slide Number Placeholder 6">
            <a:extLst>
              <a:ext uri="{FF2B5EF4-FFF2-40B4-BE49-F238E27FC236}">
                <a16:creationId xmlns:a16="http://schemas.microsoft.com/office/drawing/2014/main" id="{E3A8DDF8-2000-1B47-9245-AB9E49C92586}"/>
              </a:ext>
            </a:extLst>
          </p:cNvPr>
          <p:cNvSpPr>
            <a:spLocks noGrp="1"/>
          </p:cNvSpPr>
          <p:nvPr>
            <p:ph type="sldNum" sz="quarter" idx="12"/>
          </p:nvPr>
        </p:nvSpPr>
        <p:spPr>
          <a:xfrm>
            <a:off x="8610600" y="6356350"/>
            <a:ext cx="2743200" cy="365125"/>
          </a:xfrm>
        </p:spPr>
        <p:txBody>
          <a:bodyPr>
            <a:normAutofit/>
          </a:bodyPr>
          <a:lstStyle/>
          <a:p>
            <a:pPr>
              <a:spcAft>
                <a:spcPts val="600"/>
              </a:spcAft>
            </a:pPr>
            <a:fld id="{6DFA1F42-8550-964F-9DB7-C892BE2A0240}" type="slidenum">
              <a:rPr lang="en-US" smtClean="0"/>
              <a:pPr>
                <a:spcAft>
                  <a:spcPts val="600"/>
                </a:spcAft>
              </a:pPr>
              <a:t>19</a:t>
            </a:fld>
            <a:endParaRPr lang="en-US"/>
          </a:p>
        </p:txBody>
      </p:sp>
      <p:cxnSp>
        <p:nvCxnSpPr>
          <p:cNvPr id="18" name="Straight Connector 17">
            <a:extLst>
              <a:ext uri="{FF2B5EF4-FFF2-40B4-BE49-F238E27FC236}">
                <a16:creationId xmlns:a16="http://schemas.microsoft.com/office/drawing/2014/main" id="{27373A31-D6F0-0640-A8EB-8722DEA542AA}"/>
              </a:ext>
            </a:extLst>
          </p:cNvPr>
          <p:cNvCxnSpPr>
            <a:cxnSpLocks/>
          </p:cNvCxnSpPr>
          <p:nvPr/>
        </p:nvCxnSpPr>
        <p:spPr>
          <a:xfrm>
            <a:off x="7175500" y="2286000"/>
            <a:ext cx="45593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58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939A-34C5-8D49-A7C9-706973D41BCB}"/>
              </a:ext>
            </a:extLst>
          </p:cNvPr>
          <p:cNvSpPr>
            <a:spLocks noGrp="1"/>
          </p:cNvSpPr>
          <p:nvPr>
            <p:ph type="title"/>
          </p:nvPr>
        </p:nvSpPr>
        <p:spPr/>
        <p:txBody>
          <a:bodyPr/>
          <a:lstStyle/>
          <a:p>
            <a:endParaRPr lang="en-US" dirty="0"/>
          </a:p>
        </p:txBody>
      </p:sp>
      <p:pic>
        <p:nvPicPr>
          <p:cNvPr id="6" name="Content Placeholder 5" descr="Two people standing in front of a city skyline&#10;&#10;Description automatically generated with medium confidence">
            <a:extLst>
              <a:ext uri="{FF2B5EF4-FFF2-40B4-BE49-F238E27FC236}">
                <a16:creationId xmlns:a16="http://schemas.microsoft.com/office/drawing/2014/main" id="{DFFD4960-E546-8946-8E52-4961CA012065}"/>
              </a:ext>
            </a:extLst>
          </p:cNvPr>
          <p:cNvPicPr>
            <a:picLocks noGrp="1" noChangeAspect="1"/>
          </p:cNvPicPr>
          <p:nvPr>
            <p:ph idx="1"/>
          </p:nvPr>
        </p:nvPicPr>
        <p:blipFill>
          <a:blip r:embed="rId2"/>
          <a:stretch>
            <a:fillRect/>
          </a:stretch>
        </p:blipFill>
        <p:spPr>
          <a:xfrm>
            <a:off x="-26773" y="0"/>
            <a:ext cx="12218773" cy="6873060"/>
          </a:xfrm>
        </p:spPr>
      </p:pic>
      <p:sp>
        <p:nvSpPr>
          <p:cNvPr id="4" name="Slide Number Placeholder 3">
            <a:extLst>
              <a:ext uri="{FF2B5EF4-FFF2-40B4-BE49-F238E27FC236}">
                <a16:creationId xmlns:a16="http://schemas.microsoft.com/office/drawing/2014/main" id="{24873027-6C4F-3644-A1F6-F22EB82F0E61}"/>
              </a:ext>
            </a:extLst>
          </p:cNvPr>
          <p:cNvSpPr>
            <a:spLocks noGrp="1"/>
          </p:cNvSpPr>
          <p:nvPr>
            <p:ph type="sldNum" sz="quarter" idx="12"/>
          </p:nvPr>
        </p:nvSpPr>
        <p:spPr/>
        <p:txBody>
          <a:bodyPr/>
          <a:lstStyle/>
          <a:p>
            <a:fld id="{6DFA1F42-8550-964F-9DB7-C892BE2A0240}" type="slidenum">
              <a:rPr lang="en-US" smtClean="0"/>
              <a:t>2</a:t>
            </a:fld>
            <a:endParaRPr lang="en-US"/>
          </a:p>
        </p:txBody>
      </p:sp>
    </p:spTree>
    <p:extLst>
      <p:ext uri="{BB962C8B-B14F-4D97-AF65-F5344CB8AC3E}">
        <p14:creationId xmlns:p14="http://schemas.microsoft.com/office/powerpoint/2010/main" val="168968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F5EB7-421F-D445-A920-331121CDBF3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In Summary</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243A1DF-EB35-7F4E-A5B9-FA6B67E7BAE0}"/>
              </a:ext>
            </a:extLst>
          </p:cNvPr>
          <p:cNvSpPr>
            <a:spLocks noGrp="1"/>
          </p:cNvSpPr>
          <p:nvPr>
            <p:ph type="sldNum" sz="quarter" idx="12"/>
          </p:nvPr>
        </p:nvSpPr>
        <p:spPr>
          <a:xfrm>
            <a:off x="11182560" y="6257995"/>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20</a:t>
            </a:fld>
            <a:endParaRPr lang="en-US" sz="1400" dirty="0">
              <a:solidFill>
                <a:schemeClr val="tx1"/>
              </a:solidFill>
            </a:endParaRPr>
          </a:p>
        </p:txBody>
      </p:sp>
      <p:sp>
        <p:nvSpPr>
          <p:cNvPr id="3" name="Content Placeholder 2">
            <a:extLst>
              <a:ext uri="{FF2B5EF4-FFF2-40B4-BE49-F238E27FC236}">
                <a16:creationId xmlns:a16="http://schemas.microsoft.com/office/drawing/2014/main" id="{F43A15A5-F5E3-644B-8D0B-7EFEAF77C25B}"/>
              </a:ext>
            </a:extLst>
          </p:cNvPr>
          <p:cNvSpPr>
            <a:spLocks noGrp="1"/>
          </p:cNvSpPr>
          <p:nvPr>
            <p:ph idx="1"/>
          </p:nvPr>
        </p:nvSpPr>
        <p:spPr>
          <a:xfrm>
            <a:off x="1155548" y="2217343"/>
            <a:ext cx="9880893" cy="3959619"/>
          </a:xfrm>
        </p:spPr>
        <p:txBody>
          <a:bodyPr>
            <a:normAutofit/>
          </a:bodyPr>
          <a:lstStyle/>
          <a:p>
            <a:r>
              <a:rPr lang="en-US" sz="2000" b="1" dirty="0"/>
              <a:t>Belief is:</a:t>
            </a:r>
          </a:p>
          <a:p>
            <a:pPr lvl="1"/>
            <a:r>
              <a:rPr lang="en-US" sz="2000" dirty="0"/>
              <a:t>The acknowledgement or agreement that a thing is true.</a:t>
            </a:r>
          </a:p>
          <a:p>
            <a:pPr lvl="1"/>
            <a:r>
              <a:rPr lang="en-US" sz="2000" dirty="0"/>
              <a:t>Intellectual at its foundation and does not require the personal reception and application of the truth in one’s life for manifestation.</a:t>
            </a:r>
          </a:p>
          <a:p>
            <a:pPr lvl="1"/>
            <a:r>
              <a:rPr lang="en-US" sz="2000" dirty="0"/>
              <a:t>The starting point upon which faith is developed and matured.</a:t>
            </a:r>
          </a:p>
          <a:p>
            <a:r>
              <a:rPr lang="en-US" sz="2000" b="1" dirty="0"/>
              <a:t>Faith is:</a:t>
            </a:r>
          </a:p>
          <a:p>
            <a:pPr lvl="1"/>
            <a:r>
              <a:rPr lang="en-US" sz="2000" dirty="0"/>
              <a:t>A legal concept that involve the legal possession and ownership of that which is true but yet unseen or manifested.</a:t>
            </a:r>
          </a:p>
          <a:p>
            <a:pPr lvl="1"/>
            <a:r>
              <a:rPr lang="en-US" sz="2000" dirty="0"/>
              <a:t>More than the mere belief in a thing’s truth, but the personal reception of it.</a:t>
            </a:r>
          </a:p>
          <a:p>
            <a:pPr lvl="1"/>
            <a:r>
              <a:rPr lang="en-US" sz="2000" dirty="0"/>
              <a:t>Both substance and evidence that we receive, which serves to ensure us of a reality that is unseen or unmanifested.</a:t>
            </a:r>
          </a:p>
          <a:p>
            <a:pPr lvl="1"/>
            <a:r>
              <a:rPr lang="en-US" sz="2000" dirty="0"/>
              <a:t>Required for manifestation.</a:t>
            </a:r>
          </a:p>
        </p:txBody>
      </p:sp>
    </p:spTree>
    <p:extLst>
      <p:ext uri="{BB962C8B-B14F-4D97-AF65-F5344CB8AC3E}">
        <p14:creationId xmlns:p14="http://schemas.microsoft.com/office/powerpoint/2010/main" val="252855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0E006C-7156-2349-92A7-0C1A50AC5D57}"/>
              </a:ext>
            </a:extLst>
          </p:cNvPr>
          <p:cNvSpPr>
            <a:spLocks noGrp="1"/>
          </p:cNvSpPr>
          <p:nvPr>
            <p:ph type="sldNum" sz="quarter" idx="12"/>
          </p:nvPr>
        </p:nvSpPr>
        <p:spPr/>
        <p:txBody>
          <a:bodyPr/>
          <a:lstStyle/>
          <a:p>
            <a:fld id="{6DFA1F42-8550-964F-9DB7-C892BE2A0240}" type="slidenum">
              <a:rPr lang="en-US" smtClean="0"/>
              <a:t>21</a:t>
            </a:fld>
            <a:endParaRPr lang="en-US"/>
          </a:p>
        </p:txBody>
      </p:sp>
    </p:spTree>
    <p:extLst>
      <p:ext uri="{BB962C8B-B14F-4D97-AF65-F5344CB8AC3E}">
        <p14:creationId xmlns:p14="http://schemas.microsoft.com/office/powerpoint/2010/main" val="2251397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9A0CC812-90F5-1A71-FB7A-395661C390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12194"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432F37-2347-4346-B54B-54E3D89673FC}"/>
              </a:ext>
            </a:extLst>
          </p:cNvPr>
          <p:cNvSpPr/>
          <p:nvPr/>
        </p:nvSpPr>
        <p:spPr>
          <a:xfrm>
            <a:off x="-12192" y="2806116"/>
            <a:ext cx="12188952" cy="1460005"/>
          </a:xfrm>
          <a:prstGeom prst="rect">
            <a:avLst/>
          </a:prstGeom>
          <a:solidFill>
            <a:schemeClr val="bg1">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7D7C662-6A8C-ED40-82BE-443C8E032ED2}"/>
              </a:ext>
            </a:extLst>
          </p:cNvPr>
          <p:cNvSpPr>
            <a:spLocks noGrp="1"/>
          </p:cNvSpPr>
          <p:nvPr>
            <p:ph type="ctrTitle"/>
          </p:nvPr>
        </p:nvSpPr>
        <p:spPr>
          <a:xfrm>
            <a:off x="12194" y="2611911"/>
            <a:ext cx="12195047" cy="1348813"/>
          </a:xfrm>
          <a:effectLst/>
        </p:spPr>
        <p:txBody>
          <a:bodyPr>
            <a:normAutofit/>
          </a:bodyPr>
          <a:lstStyle/>
          <a:p>
            <a:r>
              <a:rPr lang="en-US" dirty="0"/>
              <a:t>III. The Elements of Faith</a:t>
            </a:r>
          </a:p>
        </p:txBody>
      </p:sp>
      <p:sp>
        <p:nvSpPr>
          <p:cNvPr id="5" name="Subtitle 4">
            <a:extLst>
              <a:ext uri="{FF2B5EF4-FFF2-40B4-BE49-F238E27FC236}">
                <a16:creationId xmlns:a16="http://schemas.microsoft.com/office/drawing/2014/main" id="{98BD58CE-086F-2B4B-946A-97A17A2B9DD6}"/>
              </a:ext>
            </a:extLst>
          </p:cNvPr>
          <p:cNvSpPr>
            <a:spLocks noGrp="1"/>
          </p:cNvSpPr>
          <p:nvPr>
            <p:ph type="subTitle" idx="1"/>
          </p:nvPr>
        </p:nvSpPr>
        <p:spPr>
          <a:xfrm>
            <a:off x="0" y="3788675"/>
            <a:ext cx="12188952" cy="468112"/>
          </a:xfrm>
          <a:effectLst>
            <a:outerShdw blurRad="50800" dist="38100" dir="2700000" algn="tl" rotWithShape="0">
              <a:prstClr val="black">
                <a:alpha val="40000"/>
              </a:prstClr>
            </a:outerShdw>
          </a:effectLst>
        </p:spPr>
        <p:txBody>
          <a:bodyPr>
            <a:normAutofit/>
          </a:bodyPr>
          <a:lstStyle/>
          <a:p>
            <a:r>
              <a:rPr lang="en-US" dirty="0"/>
              <a:t>Hebrews 11:1</a:t>
            </a:r>
          </a:p>
          <a:p>
            <a:endParaRPr lang="en-US" dirty="0">
              <a:solidFill>
                <a:srgbClr val="FFFFFF"/>
              </a:solidFill>
            </a:endParaRPr>
          </a:p>
        </p:txBody>
      </p:sp>
      <p:sp>
        <p:nvSpPr>
          <p:cNvPr id="8" name="Slide Number Placeholder 7">
            <a:extLst>
              <a:ext uri="{FF2B5EF4-FFF2-40B4-BE49-F238E27FC236}">
                <a16:creationId xmlns:a16="http://schemas.microsoft.com/office/drawing/2014/main" id="{2DAE4E8C-68BA-2A4D-A2C2-2AFF1899AB79}"/>
              </a:ext>
            </a:extLst>
          </p:cNvPr>
          <p:cNvSpPr>
            <a:spLocks noGrp="1"/>
          </p:cNvSpPr>
          <p:nvPr>
            <p:ph type="sldNum" sz="quarter" idx="12"/>
          </p:nvPr>
        </p:nvSpPr>
        <p:spPr/>
        <p:txBody>
          <a:bodyPr/>
          <a:lstStyle/>
          <a:p>
            <a:fld id="{6DFA1F42-8550-964F-9DB7-C892BE2A0240}" type="slidenum">
              <a:rPr lang="en-US" smtClean="0"/>
              <a:t>22</a:t>
            </a:fld>
            <a:endParaRPr lang="en-US"/>
          </a:p>
        </p:txBody>
      </p:sp>
    </p:spTree>
    <p:extLst>
      <p:ext uri="{BB962C8B-B14F-4D97-AF65-F5344CB8AC3E}">
        <p14:creationId xmlns:p14="http://schemas.microsoft.com/office/powerpoint/2010/main" val="14383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D181C-972F-6448-940E-658A33802EB4}"/>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The Elements of Faith</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A7F5552-0956-844E-AEC5-40AF7CC4AC41}"/>
              </a:ext>
            </a:extLst>
          </p:cNvPr>
          <p:cNvSpPr>
            <a:spLocks noGrp="1"/>
          </p:cNvSpPr>
          <p:nvPr>
            <p:ph type="sldNum" sz="quarter" idx="12"/>
          </p:nvPr>
        </p:nvSpPr>
        <p:spPr>
          <a:xfrm>
            <a:off x="11045347" y="6176962"/>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23</a:t>
            </a:fld>
            <a:endParaRPr lang="en-US" sz="1400">
              <a:solidFill>
                <a:schemeClr val="tx1"/>
              </a:solidFill>
            </a:endParaRPr>
          </a:p>
        </p:txBody>
      </p:sp>
      <p:sp>
        <p:nvSpPr>
          <p:cNvPr id="3" name="Content Placeholder 2">
            <a:extLst>
              <a:ext uri="{FF2B5EF4-FFF2-40B4-BE49-F238E27FC236}">
                <a16:creationId xmlns:a16="http://schemas.microsoft.com/office/drawing/2014/main" id="{06F25471-E6EF-9D4E-ABB1-5E07382420C8}"/>
              </a:ext>
            </a:extLst>
          </p:cNvPr>
          <p:cNvSpPr>
            <a:spLocks noGrp="1"/>
          </p:cNvSpPr>
          <p:nvPr>
            <p:ph idx="1"/>
          </p:nvPr>
        </p:nvSpPr>
        <p:spPr>
          <a:xfrm>
            <a:off x="1155548" y="2217343"/>
            <a:ext cx="9880893" cy="3959619"/>
          </a:xfrm>
        </p:spPr>
        <p:txBody>
          <a:bodyPr>
            <a:normAutofit/>
          </a:bodyPr>
          <a:lstStyle/>
          <a:p>
            <a:pPr>
              <a:lnSpc>
                <a:spcPct val="100000"/>
              </a:lnSpc>
            </a:pPr>
            <a:r>
              <a:rPr lang="en-US" sz="2200" dirty="0"/>
              <a:t>As stated earlier, Faith is not merely belief, but is comprised of both spiritual unseen substance and legal evidence.</a:t>
            </a:r>
          </a:p>
          <a:p>
            <a:pPr>
              <a:lnSpc>
                <a:spcPct val="100000"/>
              </a:lnSpc>
            </a:pPr>
            <a:r>
              <a:rPr lang="en-US" sz="2200" dirty="0"/>
              <a:t>This composition of both the </a:t>
            </a:r>
            <a:r>
              <a:rPr lang="en-US" sz="2200" b="1" i="1" dirty="0"/>
              <a:t>spiritual</a:t>
            </a:r>
            <a:r>
              <a:rPr lang="en-US" sz="2200" dirty="0"/>
              <a:t> and </a:t>
            </a:r>
            <a:r>
              <a:rPr lang="en-US" sz="2200" b="1" i="1" dirty="0"/>
              <a:t>legal</a:t>
            </a:r>
            <a:r>
              <a:rPr lang="en-US" sz="2200" dirty="0"/>
              <a:t> establishes a </a:t>
            </a:r>
            <a:r>
              <a:rPr lang="en-US" sz="2200" b="1" i="1" dirty="0"/>
              <a:t>law</a:t>
            </a:r>
            <a:r>
              <a:rPr lang="en-US" sz="2200" dirty="0"/>
              <a:t> that man must be understand in order for us to fulfill our purpose within God’s Kingdom on earth.</a:t>
            </a:r>
          </a:p>
          <a:p>
            <a:pPr>
              <a:lnSpc>
                <a:spcPct val="100000"/>
              </a:lnSpc>
            </a:pPr>
            <a:r>
              <a:rPr lang="en-US" sz="2200" dirty="0"/>
              <a:t>With Faith’s objective being </a:t>
            </a:r>
            <a:r>
              <a:rPr lang="en-US" sz="2200" b="1" i="1" dirty="0"/>
              <a:t>manifestation</a:t>
            </a:r>
            <a:r>
              <a:rPr lang="en-US" sz="2200" dirty="0"/>
              <a:t>, we must understand how we are to engage this spiritual law in relationship to our engaging the natural world.</a:t>
            </a:r>
          </a:p>
          <a:p>
            <a:pPr>
              <a:lnSpc>
                <a:spcPct val="100000"/>
              </a:lnSpc>
            </a:pPr>
            <a:r>
              <a:rPr lang="en-US" sz="2200" dirty="0"/>
              <a:t>Without an understanding of both the spiritual, legal and natural, there can be no manifestation.</a:t>
            </a:r>
          </a:p>
          <a:p>
            <a:pPr>
              <a:lnSpc>
                <a:spcPct val="100000"/>
              </a:lnSpc>
            </a:pPr>
            <a:r>
              <a:rPr lang="en-US" sz="2200" dirty="0"/>
              <a:t>By studying the elements of faith, we are able to more readily identify its core components, operation and purpose within God’s Kingdom.</a:t>
            </a:r>
          </a:p>
        </p:txBody>
      </p:sp>
    </p:spTree>
    <p:extLst>
      <p:ext uri="{BB962C8B-B14F-4D97-AF65-F5344CB8AC3E}">
        <p14:creationId xmlns:p14="http://schemas.microsoft.com/office/powerpoint/2010/main" val="3877403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63F1A-DEBF-7740-B0E9-5097E5A267B4}"/>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Elements of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992DB4-D579-D241-A490-987658CA4933}"/>
              </a:ext>
            </a:extLst>
          </p:cNvPr>
          <p:cNvSpPr>
            <a:spLocks noGrp="1"/>
          </p:cNvSpPr>
          <p:nvPr>
            <p:ph idx="1"/>
          </p:nvPr>
        </p:nvSpPr>
        <p:spPr>
          <a:xfrm>
            <a:off x="1156851" y="2033616"/>
            <a:ext cx="10597736" cy="4824383"/>
          </a:xfrm>
        </p:spPr>
        <p:txBody>
          <a:bodyPr>
            <a:noAutofit/>
          </a:bodyPr>
          <a:lstStyle/>
          <a:p>
            <a:pPr>
              <a:lnSpc>
                <a:spcPct val="100000"/>
              </a:lnSpc>
            </a:pPr>
            <a:r>
              <a:rPr lang="en-US" sz="1800" b="1" dirty="0"/>
              <a:t>Romans 10:17, KJV </a:t>
            </a:r>
            <a:r>
              <a:rPr lang="en-US" sz="1800" dirty="0"/>
              <a:t>– “So then faith </a:t>
            </a:r>
            <a:r>
              <a:rPr lang="en-US" sz="1800" i="1" dirty="0"/>
              <a:t>cometh</a:t>
            </a:r>
            <a:r>
              <a:rPr lang="en-US" sz="1800" dirty="0"/>
              <a:t> </a:t>
            </a:r>
            <a:r>
              <a:rPr lang="en-US" sz="1800" u="sng" dirty="0"/>
              <a:t>by</a:t>
            </a:r>
            <a:r>
              <a:rPr lang="en-US" sz="1800" dirty="0"/>
              <a:t> </a:t>
            </a:r>
            <a:r>
              <a:rPr lang="en-US" sz="1800" b="1" i="1" dirty="0"/>
              <a:t>hearing</a:t>
            </a:r>
            <a:r>
              <a:rPr lang="en-US" sz="1800" dirty="0"/>
              <a:t>, and </a:t>
            </a:r>
            <a:r>
              <a:rPr lang="en-US" sz="1800" b="1" i="1" dirty="0"/>
              <a:t>hearing</a:t>
            </a:r>
            <a:r>
              <a:rPr lang="en-US" sz="1800" dirty="0"/>
              <a:t> </a:t>
            </a:r>
            <a:r>
              <a:rPr lang="en-US" sz="1800" u="sng" dirty="0"/>
              <a:t>by</a:t>
            </a:r>
            <a:r>
              <a:rPr lang="en-US" sz="1800" dirty="0"/>
              <a:t> the </a:t>
            </a:r>
            <a:r>
              <a:rPr lang="en-US" sz="1800" b="1" i="1" dirty="0"/>
              <a:t>word of God</a:t>
            </a:r>
            <a:r>
              <a:rPr lang="en-US" sz="1800" dirty="0"/>
              <a:t>.”</a:t>
            </a:r>
          </a:p>
          <a:p>
            <a:pPr lvl="1">
              <a:lnSpc>
                <a:spcPct val="100000"/>
              </a:lnSpc>
            </a:pPr>
            <a:r>
              <a:rPr lang="en-US" sz="1800" dirty="0"/>
              <a:t>PART A - “So then faith </a:t>
            </a:r>
            <a:r>
              <a:rPr lang="en-US" sz="1800" i="1" dirty="0"/>
              <a:t>cometh</a:t>
            </a:r>
            <a:r>
              <a:rPr lang="en-US" sz="1800" dirty="0"/>
              <a:t> by </a:t>
            </a:r>
            <a:r>
              <a:rPr lang="en-US" sz="1800" b="1" dirty="0"/>
              <a:t>hearing</a:t>
            </a:r>
            <a:r>
              <a:rPr lang="en-US" sz="1800" dirty="0"/>
              <a:t>”</a:t>
            </a:r>
          </a:p>
          <a:p>
            <a:pPr lvl="1">
              <a:lnSpc>
                <a:spcPct val="100000"/>
              </a:lnSpc>
            </a:pPr>
            <a:r>
              <a:rPr lang="en-US" sz="1800" dirty="0"/>
              <a:t>PART B – “</a:t>
            </a:r>
            <a:r>
              <a:rPr lang="en-US" sz="1800" b="1" dirty="0"/>
              <a:t>hearing</a:t>
            </a:r>
            <a:r>
              <a:rPr lang="en-US" sz="1800" dirty="0"/>
              <a:t> </a:t>
            </a:r>
            <a:r>
              <a:rPr lang="en-US" sz="1800" i="1" dirty="0"/>
              <a:t>(comes) </a:t>
            </a:r>
            <a:r>
              <a:rPr lang="en-US" sz="1800" dirty="0"/>
              <a:t>by the word of God.”</a:t>
            </a:r>
          </a:p>
          <a:p>
            <a:pPr>
              <a:lnSpc>
                <a:spcPct val="100000"/>
              </a:lnSpc>
            </a:pPr>
            <a:r>
              <a:rPr lang="en-US" sz="1800" dirty="0"/>
              <a:t>Therefore, </a:t>
            </a:r>
            <a:r>
              <a:rPr lang="en-US" sz="1800" b="1" dirty="0"/>
              <a:t>God’s Word </a:t>
            </a:r>
            <a:r>
              <a:rPr lang="en-US" sz="1800" dirty="0"/>
              <a:t>enables us to </a:t>
            </a:r>
            <a:r>
              <a:rPr lang="en-US" sz="1800" b="1" u="sng" dirty="0"/>
              <a:t>hear</a:t>
            </a:r>
            <a:r>
              <a:rPr lang="en-US" sz="1800" dirty="0"/>
              <a:t>, which in turn produces </a:t>
            </a:r>
            <a:r>
              <a:rPr lang="en-US" sz="1800" b="1" dirty="0"/>
              <a:t>faith</a:t>
            </a:r>
            <a:r>
              <a:rPr lang="en-US" sz="1800" dirty="0"/>
              <a:t>.</a:t>
            </a:r>
          </a:p>
          <a:p>
            <a:pPr>
              <a:lnSpc>
                <a:spcPct val="100000"/>
              </a:lnSpc>
            </a:pPr>
            <a:r>
              <a:rPr lang="en-US" sz="1800" dirty="0"/>
              <a:t>This implies that we cannot truly “hear”, without first having “heard” God’s Word! </a:t>
            </a:r>
          </a:p>
          <a:p>
            <a:pPr>
              <a:lnSpc>
                <a:spcPct val="100000"/>
              </a:lnSpc>
            </a:pPr>
            <a:r>
              <a:rPr lang="en-US" sz="1800" dirty="0"/>
              <a:t>This kind of hearing is not a fruit of our natural ears, because it is a spiritual work that requires the assistance and empowerment of the Holy Spirit of God.</a:t>
            </a:r>
          </a:p>
          <a:p>
            <a:pPr lvl="1">
              <a:lnSpc>
                <a:spcPct val="100000"/>
              </a:lnSpc>
            </a:pPr>
            <a:r>
              <a:rPr lang="en-US" sz="1800" b="1" dirty="0"/>
              <a:t>Remember the Law</a:t>
            </a:r>
            <a:r>
              <a:rPr lang="en-US" sz="1800" dirty="0"/>
              <a:t>: Whatever God requires of man He must first provide him.</a:t>
            </a:r>
          </a:p>
          <a:p>
            <a:pPr>
              <a:lnSpc>
                <a:spcPct val="100000"/>
              </a:lnSpc>
            </a:pPr>
            <a:r>
              <a:rPr lang="en-US" sz="1800" b="1" dirty="0"/>
              <a:t>God’s Word is spirit, which quickens or ability to hear or </a:t>
            </a:r>
            <a:r>
              <a:rPr lang="en-US" sz="1800" b="1" i="1" dirty="0"/>
              <a:t>discern</a:t>
            </a:r>
            <a:r>
              <a:rPr lang="en-US" sz="1800" b="1" dirty="0"/>
              <a:t> spiritual things.</a:t>
            </a:r>
          </a:p>
          <a:p>
            <a:pPr lvl="1">
              <a:lnSpc>
                <a:spcPct val="100000"/>
              </a:lnSpc>
            </a:pPr>
            <a:r>
              <a:rPr lang="en-US" sz="1800" b="1" dirty="0"/>
              <a:t>John 6:63b, KJV </a:t>
            </a:r>
            <a:r>
              <a:rPr lang="en-US" sz="1800" dirty="0"/>
              <a:t>– “the words that I speak unto you, </a:t>
            </a:r>
            <a:r>
              <a:rPr lang="en-US" sz="1800" b="1" i="1" dirty="0"/>
              <a:t>they</a:t>
            </a:r>
            <a:r>
              <a:rPr lang="en-US" sz="1800" b="1" dirty="0"/>
              <a:t> are spirit, </a:t>
            </a:r>
            <a:r>
              <a:rPr lang="en-US" sz="1800" dirty="0"/>
              <a:t>and </a:t>
            </a:r>
            <a:r>
              <a:rPr lang="en-US" sz="1800" i="1" dirty="0"/>
              <a:t>they</a:t>
            </a:r>
            <a:r>
              <a:rPr lang="en-US" sz="1800" dirty="0"/>
              <a:t> are life.”</a:t>
            </a:r>
          </a:p>
          <a:p>
            <a:pPr lvl="1">
              <a:lnSpc>
                <a:spcPct val="100000"/>
              </a:lnSpc>
            </a:pPr>
            <a:r>
              <a:rPr lang="en-US" sz="1800" b="1" dirty="0"/>
              <a:t>Hebrews 4:12, NKJV </a:t>
            </a:r>
            <a:r>
              <a:rPr lang="en-US" sz="1800" dirty="0"/>
              <a:t>– “For the </a:t>
            </a:r>
            <a:r>
              <a:rPr lang="en-US" sz="1800" b="1" dirty="0"/>
              <a:t>word of God </a:t>
            </a:r>
            <a:r>
              <a:rPr lang="en-US" sz="1800" b="1" i="1" dirty="0"/>
              <a:t>is</a:t>
            </a:r>
            <a:r>
              <a:rPr lang="en-US" sz="1800" b="1" dirty="0"/>
              <a:t> living </a:t>
            </a:r>
            <a:r>
              <a:rPr lang="en-US" sz="1800" dirty="0"/>
              <a:t>and powerful, and sharper than any two-edged sword, piercing even to the division of soul and spirit, and of joints and marrow, and is a </a:t>
            </a:r>
            <a:r>
              <a:rPr lang="en-US" sz="1800" u="sng" dirty="0"/>
              <a:t>discerner</a:t>
            </a:r>
            <a:r>
              <a:rPr lang="en-US" sz="1800" dirty="0"/>
              <a:t> of the thoughts and intents of the heart.”</a:t>
            </a:r>
          </a:p>
          <a:p>
            <a:pPr>
              <a:lnSpc>
                <a:spcPct val="100000"/>
              </a:lnSpc>
            </a:pPr>
            <a:endParaRPr lang="en-US" sz="1800" dirty="0"/>
          </a:p>
        </p:txBody>
      </p:sp>
      <p:sp>
        <p:nvSpPr>
          <p:cNvPr id="4" name="Slide Number Placeholder 3">
            <a:extLst>
              <a:ext uri="{FF2B5EF4-FFF2-40B4-BE49-F238E27FC236}">
                <a16:creationId xmlns:a16="http://schemas.microsoft.com/office/drawing/2014/main" id="{0C09F653-165E-2949-BAFC-5D8818491291}"/>
              </a:ext>
            </a:extLst>
          </p:cNvPr>
          <p:cNvSpPr>
            <a:spLocks noGrp="1"/>
          </p:cNvSpPr>
          <p:nvPr>
            <p:ph type="sldNum" sz="quarter" idx="12"/>
          </p:nvPr>
        </p:nvSpPr>
        <p:spPr>
          <a:xfrm>
            <a:off x="9204366" y="6326625"/>
            <a:ext cx="2743200" cy="365125"/>
          </a:xfrm>
        </p:spPr>
        <p:txBody>
          <a:bodyPr/>
          <a:lstStyle/>
          <a:p>
            <a:fld id="{6DFA1F42-8550-964F-9DB7-C892BE2A0240}" type="slidenum">
              <a:rPr lang="en-US" smtClean="0"/>
              <a:t>24</a:t>
            </a:fld>
            <a:endParaRPr lang="en-US" dirty="0"/>
          </a:p>
        </p:txBody>
      </p:sp>
    </p:spTree>
    <p:extLst>
      <p:ext uri="{BB962C8B-B14F-4D97-AF65-F5344CB8AC3E}">
        <p14:creationId xmlns:p14="http://schemas.microsoft.com/office/powerpoint/2010/main" val="38545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F7E65-2B6C-9E42-BF61-61543ABA8850}"/>
              </a:ext>
            </a:extLst>
          </p:cNvPr>
          <p:cNvSpPr>
            <a:spLocks noGrp="1"/>
          </p:cNvSpPr>
          <p:nvPr>
            <p:ph type="title"/>
          </p:nvPr>
        </p:nvSpPr>
        <p:spPr>
          <a:xfrm>
            <a:off x="1156851" y="637762"/>
            <a:ext cx="9888496" cy="900131"/>
          </a:xfrm>
        </p:spPr>
        <p:txBody>
          <a:bodyPr anchor="t">
            <a:normAutofit fontScale="90000"/>
          </a:bodyPr>
          <a:lstStyle/>
          <a:p>
            <a:r>
              <a:rPr lang="en-US" sz="4000" dirty="0">
                <a:solidFill>
                  <a:srgbClr val="FFFF00"/>
                </a:solidFill>
              </a:rPr>
              <a:t>How Faith Works -</a:t>
            </a:r>
            <a:r>
              <a:rPr lang="en-US" sz="4000" b="1" dirty="0">
                <a:solidFill>
                  <a:srgbClr val="FFFF00"/>
                </a:solidFill>
              </a:rPr>
              <a:t>- How is Faith Developed?</a:t>
            </a:r>
            <a:br>
              <a:rPr lang="en-US" sz="4000" b="1" dirty="0">
                <a:solidFill>
                  <a:srgbClr val="FFFF00"/>
                </a:solidFill>
              </a:rPr>
            </a:br>
            <a:endParaRPr lang="en-US" sz="4000" dirty="0">
              <a:solidFill>
                <a:srgbClr val="FFFF00"/>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09C6C1-90A9-554B-A308-5D292ADBEED0}"/>
              </a:ext>
            </a:extLst>
          </p:cNvPr>
          <p:cNvSpPr>
            <a:spLocks noGrp="1"/>
          </p:cNvSpPr>
          <p:nvPr>
            <p:ph idx="1"/>
          </p:nvPr>
        </p:nvSpPr>
        <p:spPr>
          <a:xfrm>
            <a:off x="685800" y="2424313"/>
            <a:ext cx="10744200" cy="4227102"/>
          </a:xfrm>
        </p:spPr>
        <p:txBody>
          <a:bodyPr>
            <a:noAutofit/>
          </a:bodyPr>
          <a:lstStyle/>
          <a:p>
            <a:pPr>
              <a:lnSpc>
                <a:spcPct val="110000"/>
              </a:lnSpc>
            </a:pPr>
            <a:r>
              <a:rPr lang="en-US" sz="2400" dirty="0"/>
              <a:t>Since this kind of hearing is not natural, but spiritual, it is necessary to understand the spiritual laws that govern our operation as spiritual sons of God in His Kingdom.</a:t>
            </a:r>
          </a:p>
          <a:p>
            <a:pPr>
              <a:lnSpc>
                <a:spcPct val="110000"/>
              </a:lnSpc>
            </a:pPr>
            <a:r>
              <a:rPr lang="en-US" sz="2400" dirty="0"/>
              <a:t>In the Kingdom (Laws):</a:t>
            </a:r>
          </a:p>
          <a:p>
            <a:pPr lvl="1">
              <a:lnSpc>
                <a:spcPct val="110000"/>
              </a:lnSpc>
            </a:pPr>
            <a:r>
              <a:rPr lang="en-US" u="sng" dirty="0"/>
              <a:t>Hearing</a:t>
            </a:r>
            <a:r>
              <a:rPr lang="en-US" dirty="0"/>
              <a:t> is </a:t>
            </a:r>
            <a:r>
              <a:rPr lang="en-US" u="sng" dirty="0"/>
              <a:t>Seeing</a:t>
            </a:r>
            <a:r>
              <a:rPr lang="en-US" dirty="0"/>
              <a:t> </a:t>
            </a:r>
          </a:p>
          <a:p>
            <a:pPr lvl="1">
              <a:lnSpc>
                <a:spcPct val="110000"/>
              </a:lnSpc>
            </a:pPr>
            <a:r>
              <a:rPr lang="en-US" u="sng" dirty="0"/>
              <a:t>Believing / Faith </a:t>
            </a:r>
            <a:r>
              <a:rPr lang="en-US" dirty="0"/>
              <a:t>is </a:t>
            </a:r>
            <a:r>
              <a:rPr lang="en-US" u="sng" dirty="0"/>
              <a:t>Receiving</a:t>
            </a:r>
          </a:p>
          <a:p>
            <a:pPr lvl="1">
              <a:lnSpc>
                <a:spcPct val="110000"/>
              </a:lnSpc>
            </a:pPr>
            <a:r>
              <a:rPr lang="en-US" u="sng" dirty="0"/>
              <a:t>Acting/Working</a:t>
            </a:r>
            <a:r>
              <a:rPr lang="en-US" dirty="0"/>
              <a:t> is </a:t>
            </a:r>
            <a:r>
              <a:rPr lang="en-US" u="sng" dirty="0"/>
              <a:t>Speaking</a:t>
            </a:r>
          </a:p>
          <a:p>
            <a:pPr>
              <a:lnSpc>
                <a:spcPct val="110000"/>
              </a:lnSpc>
            </a:pPr>
            <a:r>
              <a:rPr lang="en-US" sz="2400" dirty="0"/>
              <a:t>These 3 abilities enable and equip us to </a:t>
            </a:r>
            <a:r>
              <a:rPr lang="en-US" sz="2400" i="1" dirty="0"/>
              <a:t>communicate</a:t>
            </a:r>
            <a:r>
              <a:rPr lang="en-US" sz="2400" dirty="0"/>
              <a:t> what is unseen into the natural world for manifestation.</a:t>
            </a:r>
          </a:p>
          <a:p>
            <a:endParaRPr lang="en-US" sz="2400" dirty="0"/>
          </a:p>
        </p:txBody>
      </p:sp>
      <p:sp>
        <p:nvSpPr>
          <p:cNvPr id="4" name="Slide Number Placeholder 3">
            <a:extLst>
              <a:ext uri="{FF2B5EF4-FFF2-40B4-BE49-F238E27FC236}">
                <a16:creationId xmlns:a16="http://schemas.microsoft.com/office/drawing/2014/main" id="{7FFB0BE8-EE83-2547-BE84-2C891DC95784}"/>
              </a:ext>
            </a:extLst>
          </p:cNvPr>
          <p:cNvSpPr>
            <a:spLocks noGrp="1"/>
          </p:cNvSpPr>
          <p:nvPr>
            <p:ph type="sldNum" sz="quarter" idx="12"/>
          </p:nvPr>
        </p:nvSpPr>
        <p:spPr/>
        <p:txBody>
          <a:bodyPr/>
          <a:lstStyle/>
          <a:p>
            <a:fld id="{6DFA1F42-8550-964F-9DB7-C892BE2A0240}" type="slidenum">
              <a:rPr lang="en-US" smtClean="0"/>
              <a:t>25</a:t>
            </a:fld>
            <a:endParaRPr lang="en-US"/>
          </a:p>
        </p:txBody>
      </p:sp>
    </p:spTree>
    <p:extLst>
      <p:ext uri="{BB962C8B-B14F-4D97-AF65-F5344CB8AC3E}">
        <p14:creationId xmlns:p14="http://schemas.microsoft.com/office/powerpoint/2010/main" val="2064230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D2FDD6-C8CF-074D-A735-7D80878F461E}"/>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Elements of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4EAA72-102C-B242-8526-709A8EA913E1}"/>
              </a:ext>
            </a:extLst>
          </p:cNvPr>
          <p:cNvSpPr>
            <a:spLocks noGrp="1"/>
          </p:cNvSpPr>
          <p:nvPr>
            <p:ph idx="1"/>
          </p:nvPr>
        </p:nvSpPr>
        <p:spPr>
          <a:xfrm>
            <a:off x="1155548" y="2083235"/>
            <a:ext cx="9880893" cy="4774765"/>
          </a:xfrm>
        </p:spPr>
        <p:txBody>
          <a:bodyPr>
            <a:noAutofit/>
          </a:bodyPr>
          <a:lstStyle/>
          <a:p>
            <a:r>
              <a:rPr lang="en-US" sz="1400" b="1" dirty="0"/>
              <a:t>Example</a:t>
            </a:r>
            <a:r>
              <a:rPr lang="en-US" sz="1400" dirty="0"/>
              <a:t>:</a:t>
            </a:r>
          </a:p>
          <a:p>
            <a:pPr lvl="1"/>
            <a:r>
              <a:rPr lang="en-US" sz="1400" b="1" dirty="0"/>
              <a:t>John 5:19-20, NKJV </a:t>
            </a:r>
            <a:r>
              <a:rPr lang="en-US" sz="1400" dirty="0"/>
              <a:t>– “Then Jesus answered and said to them, “Most assuredly, I say to you, the Son can do nothing of Himself, but what He </a:t>
            </a:r>
            <a:r>
              <a:rPr lang="en-US" sz="1400" dirty="0">
                <a:solidFill>
                  <a:srgbClr val="FF0000"/>
                </a:solidFill>
              </a:rPr>
              <a:t>sees</a:t>
            </a:r>
            <a:r>
              <a:rPr lang="en-US" sz="1400" dirty="0"/>
              <a:t>* the Father </a:t>
            </a:r>
            <a:r>
              <a:rPr lang="en-US" sz="1400" dirty="0">
                <a:solidFill>
                  <a:srgbClr val="FF0000"/>
                </a:solidFill>
              </a:rPr>
              <a:t>do</a:t>
            </a:r>
            <a:r>
              <a:rPr lang="en-US" sz="1400" dirty="0"/>
              <a:t>; for whatever He </a:t>
            </a:r>
            <a:r>
              <a:rPr lang="en-US" sz="1400" dirty="0">
                <a:solidFill>
                  <a:srgbClr val="FF0000"/>
                </a:solidFill>
              </a:rPr>
              <a:t>does</a:t>
            </a:r>
            <a:r>
              <a:rPr lang="en-US" sz="1400" dirty="0"/>
              <a:t>, the Son also </a:t>
            </a:r>
            <a:r>
              <a:rPr lang="en-US" sz="1400" dirty="0">
                <a:solidFill>
                  <a:srgbClr val="FF0000"/>
                </a:solidFill>
              </a:rPr>
              <a:t>does</a:t>
            </a:r>
            <a:r>
              <a:rPr lang="en-US" sz="1400" dirty="0"/>
              <a:t> in like manner. </a:t>
            </a:r>
            <a:r>
              <a:rPr lang="en-US" sz="1400" b="1" baseline="30000" dirty="0"/>
              <a:t>20 </a:t>
            </a:r>
            <a:r>
              <a:rPr lang="en-US" sz="1400" dirty="0"/>
              <a:t>For the Father loves the Son, and </a:t>
            </a:r>
            <a:r>
              <a:rPr lang="en-US" sz="1400" dirty="0">
                <a:solidFill>
                  <a:srgbClr val="FF0000"/>
                </a:solidFill>
              </a:rPr>
              <a:t>shows</a:t>
            </a:r>
            <a:r>
              <a:rPr lang="en-US" sz="1400" dirty="0"/>
              <a:t> Him all </a:t>
            </a:r>
            <a:r>
              <a:rPr lang="en-US" sz="1400" dirty="0">
                <a:solidFill>
                  <a:srgbClr val="FF0000"/>
                </a:solidFill>
              </a:rPr>
              <a:t>things</a:t>
            </a:r>
            <a:r>
              <a:rPr lang="en-US" sz="1400" dirty="0"/>
              <a:t> that He Himself </a:t>
            </a:r>
            <a:r>
              <a:rPr lang="en-US" sz="1400" dirty="0">
                <a:solidFill>
                  <a:srgbClr val="FF0000"/>
                </a:solidFill>
              </a:rPr>
              <a:t>does</a:t>
            </a:r>
            <a:r>
              <a:rPr lang="en-US" sz="1400" dirty="0"/>
              <a:t>; and He will </a:t>
            </a:r>
            <a:r>
              <a:rPr lang="en-US" sz="1400" dirty="0">
                <a:solidFill>
                  <a:srgbClr val="FF0000"/>
                </a:solidFill>
              </a:rPr>
              <a:t>show</a:t>
            </a:r>
            <a:r>
              <a:rPr lang="en-US" sz="1400" dirty="0"/>
              <a:t> Him greater </a:t>
            </a:r>
            <a:r>
              <a:rPr lang="en-US" sz="1400" dirty="0">
                <a:solidFill>
                  <a:srgbClr val="FF0000"/>
                </a:solidFill>
              </a:rPr>
              <a:t>works</a:t>
            </a:r>
            <a:r>
              <a:rPr lang="en-US" sz="1400" dirty="0"/>
              <a:t> than these, that you may marvel. </a:t>
            </a:r>
          </a:p>
          <a:p>
            <a:pPr lvl="2"/>
            <a:r>
              <a:rPr lang="en-US" sz="1400" dirty="0"/>
              <a:t>*God is an unseen Spirit!  Therefore, we cannot be speaking of natural sight, but another dimension of discernment that is its equivalent in the spirit!</a:t>
            </a:r>
          </a:p>
          <a:p>
            <a:pPr lvl="1"/>
            <a:r>
              <a:rPr lang="en-US" sz="1400" b="1" dirty="0"/>
              <a:t>Translated: - “</a:t>
            </a:r>
            <a:r>
              <a:rPr lang="en-US" sz="1400" dirty="0"/>
              <a:t>Then Jesus answered and said to them, “Most assuredly, I say to you, the Son can say nothing of Himself, but what He hears the Father </a:t>
            </a:r>
            <a:r>
              <a:rPr lang="en-US" sz="1400" dirty="0">
                <a:solidFill>
                  <a:srgbClr val="FF0000"/>
                </a:solidFill>
              </a:rPr>
              <a:t>say</a:t>
            </a:r>
            <a:r>
              <a:rPr lang="en-US" sz="1400" dirty="0"/>
              <a:t>; for whatever He </a:t>
            </a:r>
            <a:r>
              <a:rPr lang="en-US" sz="1400" dirty="0">
                <a:solidFill>
                  <a:srgbClr val="FF0000"/>
                </a:solidFill>
              </a:rPr>
              <a:t>says</a:t>
            </a:r>
            <a:r>
              <a:rPr lang="en-US" sz="1400" dirty="0"/>
              <a:t>, the Son also </a:t>
            </a:r>
            <a:r>
              <a:rPr lang="en-US" sz="1400" dirty="0">
                <a:solidFill>
                  <a:srgbClr val="FF0000"/>
                </a:solidFill>
              </a:rPr>
              <a:t>says</a:t>
            </a:r>
            <a:r>
              <a:rPr lang="en-US" sz="1400" dirty="0"/>
              <a:t> in like manner. </a:t>
            </a:r>
            <a:r>
              <a:rPr lang="en-US" sz="1400" b="1" baseline="30000" dirty="0"/>
              <a:t>20 </a:t>
            </a:r>
            <a:r>
              <a:rPr lang="en-US" sz="1400" dirty="0"/>
              <a:t>For the Father loves the Son, and </a:t>
            </a:r>
            <a:r>
              <a:rPr lang="en-US" sz="1400" dirty="0">
                <a:solidFill>
                  <a:srgbClr val="FF0000"/>
                </a:solidFill>
              </a:rPr>
              <a:t>tells</a:t>
            </a:r>
            <a:r>
              <a:rPr lang="en-US" sz="1400" dirty="0"/>
              <a:t> Him all </a:t>
            </a:r>
            <a:r>
              <a:rPr lang="en-US" sz="1400" dirty="0">
                <a:solidFill>
                  <a:srgbClr val="FF0000"/>
                </a:solidFill>
              </a:rPr>
              <a:t>words</a:t>
            </a:r>
            <a:r>
              <a:rPr lang="en-US" sz="1400" dirty="0"/>
              <a:t> that He Himself </a:t>
            </a:r>
            <a:r>
              <a:rPr lang="en-US" sz="1400" dirty="0">
                <a:solidFill>
                  <a:srgbClr val="FF0000"/>
                </a:solidFill>
              </a:rPr>
              <a:t>says</a:t>
            </a:r>
            <a:r>
              <a:rPr lang="en-US" sz="1400" dirty="0"/>
              <a:t>; and He will </a:t>
            </a:r>
            <a:r>
              <a:rPr lang="en-US" sz="1400" dirty="0">
                <a:solidFill>
                  <a:srgbClr val="FF0000"/>
                </a:solidFill>
              </a:rPr>
              <a:t>tell</a:t>
            </a:r>
            <a:r>
              <a:rPr lang="en-US" sz="1400" dirty="0"/>
              <a:t> Him greater </a:t>
            </a:r>
            <a:r>
              <a:rPr lang="en-US" sz="1400" dirty="0">
                <a:solidFill>
                  <a:srgbClr val="FF0000"/>
                </a:solidFill>
              </a:rPr>
              <a:t>words</a:t>
            </a:r>
            <a:r>
              <a:rPr lang="en-US" sz="1400" dirty="0"/>
              <a:t> than these, that you may marvel. </a:t>
            </a:r>
          </a:p>
          <a:p>
            <a:pPr lvl="1"/>
            <a:r>
              <a:rPr lang="en-US" sz="1400" b="1" dirty="0"/>
              <a:t>Genesis 1&amp;2</a:t>
            </a:r>
          </a:p>
          <a:p>
            <a:pPr lvl="2"/>
            <a:r>
              <a:rPr lang="en-US" sz="1400" b="1" dirty="0"/>
              <a:t>Genesis 1 (3, 6, 7, 9, 11, 14, 15, 20, 24, 26) </a:t>
            </a:r>
            <a:r>
              <a:rPr lang="en-US" sz="1400" dirty="0"/>
              <a:t>- </a:t>
            </a:r>
            <a:r>
              <a:rPr lang="en-US" sz="1400" i="1" dirty="0"/>
              <a:t>God said … and it was so”</a:t>
            </a:r>
          </a:p>
          <a:p>
            <a:pPr lvl="2"/>
            <a:r>
              <a:rPr lang="en-US" sz="1400" b="1" dirty="0"/>
              <a:t>Genesis 2:2-3, NKJV </a:t>
            </a:r>
            <a:r>
              <a:rPr lang="en-US" sz="1400" dirty="0"/>
              <a:t>-  “And on the seventh day God ended His </a:t>
            </a:r>
            <a:r>
              <a:rPr lang="en-US" sz="1400" dirty="0">
                <a:solidFill>
                  <a:srgbClr val="FF0000"/>
                </a:solidFill>
              </a:rPr>
              <a:t>work</a:t>
            </a:r>
            <a:r>
              <a:rPr lang="en-US" sz="1400" dirty="0"/>
              <a:t> which He had done, and He rested on the seventh day from all His </a:t>
            </a:r>
            <a:r>
              <a:rPr lang="en-US" sz="1400" dirty="0">
                <a:solidFill>
                  <a:srgbClr val="FF0000"/>
                </a:solidFill>
              </a:rPr>
              <a:t>work</a:t>
            </a:r>
            <a:r>
              <a:rPr lang="en-US" sz="1400" dirty="0"/>
              <a:t> which He had done. </a:t>
            </a:r>
            <a:r>
              <a:rPr lang="en-US" sz="1400" b="1" baseline="30000" dirty="0"/>
              <a:t>3 </a:t>
            </a:r>
            <a:r>
              <a:rPr lang="en-US" sz="1400" dirty="0"/>
              <a:t>Then God blessed the seventh day and sanctified it, because in it He rested from all His </a:t>
            </a:r>
            <a:r>
              <a:rPr lang="en-US" sz="1400" dirty="0">
                <a:solidFill>
                  <a:srgbClr val="FF0000"/>
                </a:solidFill>
              </a:rPr>
              <a:t>work</a:t>
            </a:r>
            <a:r>
              <a:rPr lang="en-US" sz="1400" dirty="0"/>
              <a:t> which God had </a:t>
            </a:r>
            <a:r>
              <a:rPr lang="en-US" sz="1400" dirty="0">
                <a:solidFill>
                  <a:srgbClr val="FF0000"/>
                </a:solidFill>
              </a:rPr>
              <a:t>created</a:t>
            </a:r>
            <a:r>
              <a:rPr lang="en-US" sz="1400" dirty="0"/>
              <a:t> and </a:t>
            </a:r>
            <a:r>
              <a:rPr lang="en-US" sz="1400" dirty="0">
                <a:solidFill>
                  <a:srgbClr val="FF0000"/>
                </a:solidFill>
              </a:rPr>
              <a:t>made</a:t>
            </a:r>
            <a:r>
              <a:rPr lang="en-US" sz="1400" dirty="0"/>
              <a:t>.</a:t>
            </a:r>
          </a:p>
          <a:p>
            <a:r>
              <a:rPr lang="en-US" sz="1400" b="1" dirty="0"/>
              <a:t>Hebrews 11:3, KJV </a:t>
            </a:r>
            <a:r>
              <a:rPr lang="en-US" sz="1400" dirty="0"/>
              <a:t>– “Through faith we understand that the worlds were framed by the </a:t>
            </a:r>
            <a:r>
              <a:rPr lang="en-US" sz="1400" dirty="0">
                <a:solidFill>
                  <a:srgbClr val="FF0000"/>
                </a:solidFill>
              </a:rPr>
              <a:t>word of God</a:t>
            </a:r>
            <a:r>
              <a:rPr lang="en-US" sz="1400" dirty="0"/>
              <a:t>, so that </a:t>
            </a:r>
            <a:r>
              <a:rPr lang="en-US" sz="1400" dirty="0">
                <a:solidFill>
                  <a:srgbClr val="FF0000"/>
                </a:solidFill>
              </a:rPr>
              <a:t>things</a:t>
            </a:r>
            <a:r>
              <a:rPr lang="en-US" sz="1400" dirty="0"/>
              <a:t> which are seen were not made of </a:t>
            </a:r>
            <a:r>
              <a:rPr lang="en-US" sz="1400" dirty="0">
                <a:solidFill>
                  <a:srgbClr val="FF0000"/>
                </a:solidFill>
              </a:rPr>
              <a:t>things which do appear</a:t>
            </a:r>
            <a:r>
              <a:rPr lang="en-US" sz="1400" dirty="0"/>
              <a:t>.</a:t>
            </a:r>
          </a:p>
          <a:p>
            <a:r>
              <a:rPr lang="en-US" sz="1400" b="1" dirty="0"/>
              <a:t>In Summary: </a:t>
            </a:r>
            <a:r>
              <a:rPr lang="en-US" sz="1400" dirty="0"/>
              <a:t>God created the spiritual substance of all things through speaking (His Word), and then approached the earth for the preexisting corresponding natural material to manifest what He created to fulfill its creative purpose</a:t>
            </a:r>
          </a:p>
          <a:p>
            <a:pPr lvl="1"/>
            <a:r>
              <a:rPr lang="en-US" sz="1400" dirty="0"/>
              <a:t>See Genesis 1:27 and Genesis 2:7.</a:t>
            </a:r>
          </a:p>
          <a:p>
            <a:endParaRPr lang="en-US" sz="1400" dirty="0"/>
          </a:p>
        </p:txBody>
      </p:sp>
      <p:sp>
        <p:nvSpPr>
          <p:cNvPr id="4" name="Slide Number Placeholder 3">
            <a:extLst>
              <a:ext uri="{FF2B5EF4-FFF2-40B4-BE49-F238E27FC236}">
                <a16:creationId xmlns:a16="http://schemas.microsoft.com/office/drawing/2014/main" id="{8F6C104B-873C-E947-8A02-79C7358D5AB9}"/>
              </a:ext>
            </a:extLst>
          </p:cNvPr>
          <p:cNvSpPr>
            <a:spLocks noGrp="1"/>
          </p:cNvSpPr>
          <p:nvPr>
            <p:ph type="sldNum" sz="quarter" idx="12"/>
          </p:nvPr>
        </p:nvSpPr>
        <p:spPr/>
        <p:txBody>
          <a:bodyPr/>
          <a:lstStyle/>
          <a:p>
            <a:fld id="{6DFA1F42-8550-964F-9DB7-C892BE2A0240}" type="slidenum">
              <a:rPr lang="en-US" smtClean="0"/>
              <a:t>26</a:t>
            </a:fld>
            <a:endParaRPr lang="en-US"/>
          </a:p>
        </p:txBody>
      </p:sp>
    </p:spTree>
    <p:extLst>
      <p:ext uri="{BB962C8B-B14F-4D97-AF65-F5344CB8AC3E}">
        <p14:creationId xmlns:p14="http://schemas.microsoft.com/office/powerpoint/2010/main" val="1236640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F7E65-2B6C-9E42-BF61-61543ABA885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Elements of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09C6C1-90A9-554B-A308-5D292ADBEED0}"/>
              </a:ext>
            </a:extLst>
          </p:cNvPr>
          <p:cNvSpPr>
            <a:spLocks noGrp="1"/>
          </p:cNvSpPr>
          <p:nvPr>
            <p:ph idx="1"/>
          </p:nvPr>
        </p:nvSpPr>
        <p:spPr>
          <a:xfrm>
            <a:off x="685800" y="2010758"/>
            <a:ext cx="10744200" cy="4640657"/>
          </a:xfrm>
        </p:spPr>
        <p:txBody>
          <a:bodyPr>
            <a:noAutofit/>
          </a:bodyPr>
          <a:lstStyle/>
          <a:p>
            <a:pPr>
              <a:lnSpc>
                <a:spcPct val="110000"/>
              </a:lnSpc>
            </a:pPr>
            <a:r>
              <a:rPr lang="en-US" sz="2000" b="1" dirty="0"/>
              <a:t>The development and maturation of our Hearing</a:t>
            </a:r>
            <a:r>
              <a:rPr lang="en-US" sz="2000" dirty="0"/>
              <a:t> is essential because, as in the natural it impacts all of the other spiritual abilities.</a:t>
            </a:r>
          </a:p>
          <a:p>
            <a:pPr>
              <a:lnSpc>
                <a:spcPct val="110000"/>
              </a:lnSpc>
            </a:pPr>
            <a:r>
              <a:rPr lang="en-US" sz="2000" b="1" dirty="0"/>
              <a:t>See Mark 7:31-35, NIV</a:t>
            </a:r>
          </a:p>
          <a:p>
            <a:pPr lvl="1">
              <a:lnSpc>
                <a:spcPct val="110000"/>
              </a:lnSpc>
            </a:pPr>
            <a:r>
              <a:rPr lang="en-US" sz="2000" dirty="0"/>
              <a:t>"Then Jesus left the vicinity of </a:t>
            </a:r>
            <a:r>
              <a:rPr lang="en-US" sz="2000" dirty="0" err="1"/>
              <a:t>Tyre</a:t>
            </a:r>
            <a:r>
              <a:rPr lang="en-US" sz="2000" dirty="0"/>
              <a:t> and went through Sidon, down to the Sea of Galilee and into the region of the Decapolis. </a:t>
            </a:r>
            <a:r>
              <a:rPr lang="en-US" sz="2000" baseline="30000" dirty="0"/>
              <a:t>32</a:t>
            </a:r>
            <a:r>
              <a:rPr lang="en-US" sz="2000" dirty="0"/>
              <a:t> There some people brought to him a man who was </a:t>
            </a:r>
            <a:r>
              <a:rPr lang="en-US" sz="2000" b="1" dirty="0"/>
              <a:t>deaf</a:t>
            </a:r>
            <a:r>
              <a:rPr lang="en-US" sz="2000" dirty="0"/>
              <a:t> and could hardly </a:t>
            </a:r>
            <a:r>
              <a:rPr lang="en-US" sz="2000" b="1" dirty="0"/>
              <a:t>talk</a:t>
            </a:r>
            <a:r>
              <a:rPr lang="en-US" sz="2000" dirty="0"/>
              <a:t>, and they begged Jesus to place his hand on him.</a:t>
            </a:r>
            <a:r>
              <a:rPr lang="en-US" sz="2000" baseline="30000" dirty="0"/>
              <a:t>33</a:t>
            </a:r>
            <a:r>
              <a:rPr lang="en-US" sz="2000" dirty="0"/>
              <a:t> After he took him aside, away from the crowd, Jesus put his fingers into the man’s </a:t>
            </a:r>
            <a:r>
              <a:rPr lang="en-US" sz="2000" b="1" dirty="0"/>
              <a:t>ears</a:t>
            </a:r>
            <a:r>
              <a:rPr lang="en-US" sz="2000" dirty="0"/>
              <a:t>. Then he spit and touched the man’s </a:t>
            </a:r>
            <a:r>
              <a:rPr lang="en-US" sz="2000" b="1" dirty="0"/>
              <a:t>tongue</a:t>
            </a:r>
            <a:r>
              <a:rPr lang="en-US" sz="2000" dirty="0"/>
              <a:t>. </a:t>
            </a:r>
            <a:r>
              <a:rPr lang="en-US" sz="2000" baseline="30000" dirty="0"/>
              <a:t>34</a:t>
            </a:r>
            <a:r>
              <a:rPr lang="en-US" sz="2000" dirty="0"/>
              <a:t> He looked up to heaven and with a deep sigh said to him, “</a:t>
            </a:r>
            <a:r>
              <a:rPr lang="en-US" sz="2000" dirty="0" err="1"/>
              <a:t>Ephphatha</a:t>
            </a:r>
            <a:r>
              <a:rPr lang="en-US" sz="2000" dirty="0"/>
              <a:t>!” (which means “Be opened!”). </a:t>
            </a:r>
            <a:r>
              <a:rPr lang="en-US" sz="2000" baseline="30000" dirty="0"/>
              <a:t>35</a:t>
            </a:r>
            <a:r>
              <a:rPr lang="en-US" sz="2000" dirty="0"/>
              <a:t> At this, the man’s </a:t>
            </a:r>
            <a:r>
              <a:rPr lang="en-US" sz="2000" b="1" dirty="0"/>
              <a:t>ears</a:t>
            </a:r>
            <a:r>
              <a:rPr lang="en-US" sz="2000" dirty="0"/>
              <a:t> were opened, his </a:t>
            </a:r>
            <a:r>
              <a:rPr lang="en-US" sz="2000" b="1" dirty="0"/>
              <a:t>tongue</a:t>
            </a:r>
            <a:r>
              <a:rPr lang="en-US" sz="2000" dirty="0"/>
              <a:t> was loosened and he began to </a:t>
            </a:r>
            <a:r>
              <a:rPr lang="en-US" sz="2000" b="1" dirty="0"/>
              <a:t>speak</a:t>
            </a:r>
            <a:r>
              <a:rPr lang="en-US" sz="2000" dirty="0"/>
              <a:t> plainly.</a:t>
            </a:r>
          </a:p>
          <a:p>
            <a:r>
              <a:rPr lang="en-US" sz="2000" dirty="0"/>
              <a:t>Therefore, the ability to hear is directly related to our ability to speak, as well as, impacting all the other primary abilities necessary for us to operate or live by faith.</a:t>
            </a:r>
          </a:p>
          <a:p>
            <a:r>
              <a:rPr lang="en-US" sz="2000" dirty="0"/>
              <a:t>Without this kind of hearing, we are</a:t>
            </a:r>
            <a:r>
              <a:rPr lang="en-US" sz="2000" b="1" dirty="0"/>
              <a:t> deaf, blind, mute and dumb!</a:t>
            </a:r>
            <a:endParaRPr lang="en-US" sz="2000" dirty="0"/>
          </a:p>
          <a:p>
            <a:pPr>
              <a:lnSpc>
                <a:spcPct val="110000"/>
              </a:lnSpc>
            </a:pPr>
            <a:endParaRPr lang="en-US" sz="2000" dirty="0"/>
          </a:p>
          <a:p>
            <a:endParaRPr lang="en-US" sz="2000" dirty="0"/>
          </a:p>
        </p:txBody>
      </p:sp>
      <p:sp>
        <p:nvSpPr>
          <p:cNvPr id="4" name="Slide Number Placeholder 3">
            <a:extLst>
              <a:ext uri="{FF2B5EF4-FFF2-40B4-BE49-F238E27FC236}">
                <a16:creationId xmlns:a16="http://schemas.microsoft.com/office/drawing/2014/main" id="{7FFB0BE8-EE83-2547-BE84-2C891DC95784}"/>
              </a:ext>
            </a:extLst>
          </p:cNvPr>
          <p:cNvSpPr>
            <a:spLocks noGrp="1"/>
          </p:cNvSpPr>
          <p:nvPr>
            <p:ph type="sldNum" sz="quarter" idx="12"/>
          </p:nvPr>
        </p:nvSpPr>
        <p:spPr/>
        <p:txBody>
          <a:bodyPr/>
          <a:lstStyle/>
          <a:p>
            <a:fld id="{6DFA1F42-8550-964F-9DB7-C892BE2A0240}" type="slidenum">
              <a:rPr lang="en-US" smtClean="0"/>
              <a:t>27</a:t>
            </a:fld>
            <a:endParaRPr lang="en-US"/>
          </a:p>
        </p:txBody>
      </p:sp>
    </p:spTree>
    <p:extLst>
      <p:ext uri="{BB962C8B-B14F-4D97-AF65-F5344CB8AC3E}">
        <p14:creationId xmlns:p14="http://schemas.microsoft.com/office/powerpoint/2010/main" val="4127893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0E006C-7156-2349-92A7-0C1A50AC5D57}"/>
              </a:ext>
            </a:extLst>
          </p:cNvPr>
          <p:cNvSpPr>
            <a:spLocks noGrp="1"/>
          </p:cNvSpPr>
          <p:nvPr>
            <p:ph type="sldNum" sz="quarter" idx="12"/>
          </p:nvPr>
        </p:nvSpPr>
        <p:spPr/>
        <p:txBody>
          <a:bodyPr/>
          <a:lstStyle/>
          <a:p>
            <a:fld id="{6DFA1F42-8550-964F-9DB7-C892BE2A0240}" type="slidenum">
              <a:rPr lang="en-US" smtClean="0"/>
              <a:t>28</a:t>
            </a:fld>
            <a:endParaRPr lang="en-US"/>
          </a:p>
        </p:txBody>
      </p:sp>
    </p:spTree>
    <p:extLst>
      <p:ext uri="{BB962C8B-B14F-4D97-AF65-F5344CB8AC3E}">
        <p14:creationId xmlns:p14="http://schemas.microsoft.com/office/powerpoint/2010/main" val="28674435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A9E60-A933-6547-B2B1-E65C782C7FD0}"/>
              </a:ext>
            </a:extLst>
          </p:cNvPr>
          <p:cNvSpPr>
            <a:spLocks noGrp="1"/>
          </p:cNvSpPr>
          <p:nvPr>
            <p:ph type="title"/>
          </p:nvPr>
        </p:nvSpPr>
        <p:spPr>
          <a:xfrm>
            <a:off x="566530" y="637762"/>
            <a:ext cx="10813774" cy="900131"/>
          </a:xfrm>
        </p:spPr>
        <p:txBody>
          <a:bodyPr anchor="t">
            <a:normAutofit fontScale="90000"/>
          </a:bodyPr>
          <a:lstStyle/>
          <a:p>
            <a:r>
              <a:rPr lang="en-US" sz="4000" dirty="0">
                <a:solidFill>
                  <a:schemeClr val="bg1"/>
                </a:solidFill>
              </a:rPr>
              <a:t>The Word of God: Hearing, </a:t>
            </a:r>
            <a:r>
              <a:rPr lang="en-US" sz="4000" dirty="0">
                <a:solidFill>
                  <a:srgbClr val="FFFF00"/>
                </a:solidFill>
              </a:rPr>
              <a:t>Revelation</a:t>
            </a:r>
            <a:r>
              <a:rPr lang="en-US" sz="4000" dirty="0">
                <a:solidFill>
                  <a:schemeClr val="bg1"/>
                </a:solidFill>
              </a:rPr>
              <a:t> &amp; Understanding</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FE44F83-1641-E14D-B078-8B03511BBB23}"/>
              </a:ext>
            </a:extLst>
          </p:cNvPr>
          <p:cNvSpPr>
            <a:spLocks noGrp="1"/>
          </p:cNvSpPr>
          <p:nvPr>
            <p:ph type="sldNum" sz="quarter" idx="12"/>
          </p:nvPr>
        </p:nvSpPr>
        <p:spPr>
          <a:xfrm>
            <a:off x="11045347" y="6220238"/>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29</a:t>
            </a:fld>
            <a:endParaRPr lang="en-US" sz="1400">
              <a:solidFill>
                <a:schemeClr val="tx1"/>
              </a:solidFill>
            </a:endParaRPr>
          </a:p>
        </p:txBody>
      </p:sp>
      <p:sp>
        <p:nvSpPr>
          <p:cNvPr id="3" name="Content Placeholder 2">
            <a:extLst>
              <a:ext uri="{FF2B5EF4-FFF2-40B4-BE49-F238E27FC236}">
                <a16:creationId xmlns:a16="http://schemas.microsoft.com/office/drawing/2014/main" id="{A90554F6-8E61-4547-BCE8-9AAABC021DC2}"/>
              </a:ext>
            </a:extLst>
          </p:cNvPr>
          <p:cNvSpPr>
            <a:spLocks noGrp="1"/>
          </p:cNvSpPr>
          <p:nvPr>
            <p:ph idx="1"/>
          </p:nvPr>
        </p:nvSpPr>
        <p:spPr>
          <a:xfrm>
            <a:off x="1155548" y="2217343"/>
            <a:ext cx="9880893" cy="4640657"/>
          </a:xfrm>
        </p:spPr>
        <p:txBody>
          <a:bodyPr>
            <a:noAutofit/>
          </a:bodyPr>
          <a:lstStyle/>
          <a:p>
            <a:r>
              <a:rPr lang="en-US" sz="1800" dirty="0"/>
              <a:t>Spiritual Hearing, being a fruit of God’s Word, allows us to receive spiritual things that have yet to manifest, but are realities.</a:t>
            </a:r>
          </a:p>
          <a:p>
            <a:r>
              <a:rPr lang="en-US" sz="1800" dirty="0"/>
              <a:t>Therefore, hearing involves spiritual discernment in order to receive spiritual realities. </a:t>
            </a:r>
          </a:p>
          <a:p>
            <a:r>
              <a:rPr lang="en-US" sz="1800" dirty="0"/>
              <a:t>The Word of God provides the revelation necessary to discern and receive these spiritual things.</a:t>
            </a:r>
          </a:p>
          <a:p>
            <a:r>
              <a:rPr lang="en-US" sz="1800" dirty="0"/>
              <a:t>The Bible says that the Word of God is Light.</a:t>
            </a:r>
          </a:p>
          <a:p>
            <a:pPr lvl="1"/>
            <a:r>
              <a:rPr lang="en-US" sz="1800" b="1" dirty="0"/>
              <a:t>Psalms 119:105, NKJV </a:t>
            </a:r>
            <a:r>
              <a:rPr lang="en-US" sz="1800" dirty="0"/>
              <a:t>– “Your </a:t>
            </a:r>
            <a:r>
              <a:rPr lang="en-US" sz="1800" b="1" dirty="0"/>
              <a:t>word</a:t>
            </a:r>
            <a:r>
              <a:rPr lang="en-US" sz="1800" dirty="0"/>
              <a:t> </a:t>
            </a:r>
            <a:r>
              <a:rPr lang="en-US" sz="1800" i="1" dirty="0"/>
              <a:t>is</a:t>
            </a:r>
            <a:r>
              <a:rPr lang="en-US" sz="1800" dirty="0"/>
              <a:t> a </a:t>
            </a:r>
            <a:r>
              <a:rPr lang="en-US" sz="1800" u="sng" dirty="0"/>
              <a:t>lamp</a:t>
            </a:r>
            <a:r>
              <a:rPr lang="en-US" sz="1800" dirty="0"/>
              <a:t> to my feet and a </a:t>
            </a:r>
            <a:r>
              <a:rPr lang="en-US" sz="1800" u="sng" dirty="0"/>
              <a:t>light</a:t>
            </a:r>
            <a:r>
              <a:rPr lang="en-US" sz="1800" dirty="0"/>
              <a:t> to my path.”</a:t>
            </a:r>
          </a:p>
          <a:p>
            <a:pPr lvl="1"/>
            <a:r>
              <a:rPr lang="en-US" sz="1800" b="1" dirty="0"/>
              <a:t>Psalms 119:30, NKJV </a:t>
            </a:r>
            <a:r>
              <a:rPr lang="en-US" sz="1800" dirty="0"/>
              <a:t>– “The entrance of Your </a:t>
            </a:r>
            <a:r>
              <a:rPr lang="en-US" sz="1800" b="1" dirty="0"/>
              <a:t>words</a:t>
            </a:r>
            <a:r>
              <a:rPr lang="en-US" sz="1800" dirty="0"/>
              <a:t> gives </a:t>
            </a:r>
            <a:r>
              <a:rPr lang="en-US" sz="1800" u="sng" dirty="0"/>
              <a:t>light</a:t>
            </a:r>
            <a:r>
              <a:rPr lang="en-US" sz="1800" dirty="0"/>
              <a:t>; It gives </a:t>
            </a:r>
            <a:r>
              <a:rPr lang="en-US" sz="1800" u="sng" dirty="0"/>
              <a:t>understanding</a:t>
            </a:r>
            <a:r>
              <a:rPr lang="en-US" sz="1800" dirty="0"/>
              <a:t> to the simple.”</a:t>
            </a:r>
          </a:p>
          <a:p>
            <a:r>
              <a:rPr lang="en-US" sz="1800" dirty="0"/>
              <a:t>The bible also says that God’s Word is the </a:t>
            </a:r>
            <a:r>
              <a:rPr lang="en-US" sz="1800" b="1" dirty="0"/>
              <a:t>creative substance and power </a:t>
            </a:r>
            <a:r>
              <a:rPr lang="en-US" sz="1800" dirty="0"/>
              <a:t>that holds together of all things, while giving us the ability to understand or discern them.</a:t>
            </a:r>
          </a:p>
          <a:p>
            <a:pPr lvl="1"/>
            <a:r>
              <a:rPr lang="en-US" sz="1800" b="1" dirty="0"/>
              <a:t>Hebrews 11:3, KJV </a:t>
            </a:r>
            <a:r>
              <a:rPr lang="en-US" sz="1800" dirty="0"/>
              <a:t>– “Through faith we </a:t>
            </a:r>
            <a:r>
              <a:rPr lang="en-US" sz="1800" u="sng" dirty="0"/>
              <a:t>understand</a:t>
            </a:r>
            <a:r>
              <a:rPr lang="en-US" sz="1800" dirty="0"/>
              <a:t> that the worlds were framed by the word of God, so that things which are seen were not made of things which do appear.</a:t>
            </a:r>
          </a:p>
          <a:p>
            <a:pPr lvl="1"/>
            <a:r>
              <a:rPr lang="en-US" sz="1800" b="1" dirty="0"/>
              <a:t>Hebrews 1:3, KJV </a:t>
            </a:r>
            <a:r>
              <a:rPr lang="en-US" sz="1800" dirty="0"/>
              <a:t>– “Upholding all things by the word of his power …”</a:t>
            </a:r>
          </a:p>
          <a:p>
            <a:pPr lvl="2"/>
            <a:r>
              <a:rPr lang="en-US" sz="1800" dirty="0"/>
              <a:t>See also John 1:1-3</a:t>
            </a:r>
          </a:p>
        </p:txBody>
      </p:sp>
    </p:spTree>
    <p:extLst>
      <p:ext uri="{BB962C8B-B14F-4D97-AF65-F5344CB8AC3E}">
        <p14:creationId xmlns:p14="http://schemas.microsoft.com/office/powerpoint/2010/main" val="212140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82A72-8DC1-E74B-96CF-7CD5883D1B76}"/>
              </a:ext>
            </a:extLst>
          </p:cNvPr>
          <p:cNvSpPr>
            <a:spLocks noGrp="1"/>
          </p:cNvSpPr>
          <p:nvPr>
            <p:ph type="title"/>
          </p:nvPr>
        </p:nvSpPr>
        <p:spPr>
          <a:xfrm>
            <a:off x="7667472" y="2227904"/>
            <a:ext cx="4640438" cy="1882451"/>
          </a:xfrm>
          <a:noFill/>
        </p:spPr>
        <p:txBody>
          <a:bodyPr vert="horz" lIns="91440" tIns="45720" rIns="91440" bIns="45720" rtlCol="0" anchor="b">
            <a:normAutofit/>
          </a:bodyPr>
          <a:lstStyle/>
          <a:p>
            <a:pPr algn="ctr"/>
            <a:br>
              <a:rPr lang="en-US" sz="4000" dirty="0"/>
            </a:br>
            <a:r>
              <a:rPr lang="en-US" sz="4000" dirty="0"/>
              <a:t>J.C. Matthews Ministries</a:t>
            </a:r>
          </a:p>
        </p:txBody>
      </p:sp>
      <p:pic>
        <p:nvPicPr>
          <p:cNvPr id="12" name="Picture Placeholder 11" descr="A person and person sitting on a bench&#10;&#10;Description automatically generated with low confidence">
            <a:extLst>
              <a:ext uri="{FF2B5EF4-FFF2-40B4-BE49-F238E27FC236}">
                <a16:creationId xmlns:a16="http://schemas.microsoft.com/office/drawing/2014/main" id="{0AAE02B1-D1CB-4147-98A0-8F4F0BDF7560}"/>
              </a:ext>
            </a:extLst>
          </p:cNvPr>
          <p:cNvPicPr>
            <a:picLocks noGrp="1" noChangeAspect="1"/>
          </p:cNvPicPr>
          <p:nvPr>
            <p:ph type="pic" idx="1"/>
          </p:nvPr>
        </p:nvPicPr>
        <p:blipFill rotWithShape="1">
          <a:blip r:embed="rId3"/>
          <a:srcRect l="9047" r="17616" b="-1"/>
          <a:stretch/>
        </p:blipFill>
        <p:spPr>
          <a:xfrm>
            <a:off x="0" y="10"/>
            <a:ext cx="7713930" cy="6857990"/>
          </a:xfrm>
          <a:prstGeom prst="rect">
            <a:avLst/>
          </a:prstGeom>
        </p:spPr>
      </p:pic>
      <p:sp>
        <p:nvSpPr>
          <p:cNvPr id="24" name="Oval 23">
            <a:extLst>
              <a:ext uri="{FF2B5EF4-FFF2-40B4-BE49-F238E27FC236}">
                <a16:creationId xmlns:a16="http://schemas.microsoft.com/office/drawing/2014/main" id="{385F88C0-BEAD-944C-8972-5616E7B0AA4E}"/>
              </a:ext>
            </a:extLst>
          </p:cNvPr>
          <p:cNvSpPr/>
          <p:nvPr/>
        </p:nvSpPr>
        <p:spPr>
          <a:xfrm>
            <a:off x="8254876" y="4557010"/>
            <a:ext cx="1323839" cy="1342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Logo&#10;&#10;Description automatically generated">
            <a:extLst>
              <a:ext uri="{FF2B5EF4-FFF2-40B4-BE49-F238E27FC236}">
                <a16:creationId xmlns:a16="http://schemas.microsoft.com/office/drawing/2014/main" id="{5E1AC3B0-B4E6-6C49-9944-F8235D2B0CF4}"/>
              </a:ext>
            </a:extLst>
          </p:cNvPr>
          <p:cNvPicPr>
            <a:picLocks noChangeAspect="1"/>
          </p:cNvPicPr>
          <p:nvPr/>
        </p:nvPicPr>
        <p:blipFill>
          <a:blip r:embed="rId4"/>
          <a:stretch>
            <a:fillRect/>
          </a:stretch>
        </p:blipFill>
        <p:spPr>
          <a:xfrm>
            <a:off x="8122906" y="4440088"/>
            <a:ext cx="1594962" cy="1594962"/>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B3B6838-1452-494A-A6B1-59CEEAC70298}"/>
              </a:ext>
            </a:extLst>
          </p:cNvPr>
          <p:cNvPicPr>
            <a:picLocks noChangeAspect="1"/>
          </p:cNvPicPr>
          <p:nvPr/>
        </p:nvPicPr>
        <p:blipFill rotWithShape="1">
          <a:blip r:embed="rId5"/>
          <a:srcRect l="26922" t="24328" r="27344" b="27514"/>
          <a:stretch/>
        </p:blipFill>
        <p:spPr>
          <a:xfrm>
            <a:off x="9987691" y="4335468"/>
            <a:ext cx="1594962" cy="1679484"/>
          </a:xfrm>
          <a:prstGeom prst="rect">
            <a:avLst/>
          </a:prstGeom>
        </p:spPr>
      </p:pic>
      <p:sp>
        <p:nvSpPr>
          <p:cNvPr id="2" name="TextBox 1">
            <a:extLst>
              <a:ext uri="{FF2B5EF4-FFF2-40B4-BE49-F238E27FC236}">
                <a16:creationId xmlns:a16="http://schemas.microsoft.com/office/drawing/2014/main" id="{73C9A9D4-DD55-9143-9BB2-797C5E695E64}"/>
              </a:ext>
            </a:extLst>
          </p:cNvPr>
          <p:cNvSpPr txBox="1"/>
          <p:nvPr/>
        </p:nvSpPr>
        <p:spPr>
          <a:xfrm>
            <a:off x="9650627" y="362053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17027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A9E60-A933-6547-B2B1-E65C782C7FD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The Word of God: Hearing and Revelation</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FE44F83-1641-E14D-B078-8B03511BBB23}"/>
              </a:ext>
            </a:extLst>
          </p:cNvPr>
          <p:cNvSpPr>
            <a:spLocks noGrp="1"/>
          </p:cNvSpPr>
          <p:nvPr>
            <p:ph type="sldNum" sz="quarter" idx="12"/>
          </p:nvPr>
        </p:nvSpPr>
        <p:spPr>
          <a:xfrm>
            <a:off x="11045347" y="6220238"/>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30</a:t>
            </a:fld>
            <a:endParaRPr lang="en-US" sz="1400">
              <a:solidFill>
                <a:schemeClr val="tx1"/>
              </a:solidFill>
            </a:endParaRPr>
          </a:p>
        </p:txBody>
      </p:sp>
      <p:sp>
        <p:nvSpPr>
          <p:cNvPr id="3" name="Content Placeholder 2">
            <a:extLst>
              <a:ext uri="{FF2B5EF4-FFF2-40B4-BE49-F238E27FC236}">
                <a16:creationId xmlns:a16="http://schemas.microsoft.com/office/drawing/2014/main" id="{A90554F6-8E61-4547-BCE8-9AAABC021DC2}"/>
              </a:ext>
            </a:extLst>
          </p:cNvPr>
          <p:cNvSpPr>
            <a:spLocks noGrp="1"/>
          </p:cNvSpPr>
          <p:nvPr>
            <p:ph idx="1"/>
          </p:nvPr>
        </p:nvSpPr>
        <p:spPr>
          <a:xfrm>
            <a:off x="814622" y="2056477"/>
            <a:ext cx="10562745" cy="4640657"/>
          </a:xfrm>
        </p:spPr>
        <p:txBody>
          <a:bodyPr>
            <a:noAutofit/>
          </a:bodyPr>
          <a:lstStyle/>
          <a:p>
            <a:pPr>
              <a:lnSpc>
                <a:spcPct val="100000"/>
              </a:lnSpc>
            </a:pPr>
            <a:r>
              <a:rPr lang="en-US" sz="1800" dirty="0"/>
              <a:t>Therefore, God’s word not only gives us the power to discern, through revelation, but provides us understanding of spiritual things.</a:t>
            </a:r>
          </a:p>
          <a:p>
            <a:pPr lvl="1">
              <a:lnSpc>
                <a:spcPct val="100000"/>
              </a:lnSpc>
            </a:pPr>
            <a:r>
              <a:rPr lang="en-US" sz="1800" b="1" dirty="0"/>
              <a:t>1Corinthians 2:9-12, KJV </a:t>
            </a:r>
            <a:r>
              <a:rPr lang="en-US" sz="1800" dirty="0"/>
              <a:t>– </a:t>
            </a:r>
            <a:r>
              <a:rPr lang="en-US" sz="1800" b="1" baseline="30000" dirty="0"/>
              <a:t>“</a:t>
            </a:r>
            <a:r>
              <a:rPr lang="en-US" sz="1800" dirty="0"/>
              <a:t>But as it is written, Eye hath not seen, nor ear heard, neither have entered into the heart of man, the </a:t>
            </a:r>
            <a:r>
              <a:rPr lang="en-US" sz="1800" u="sng" dirty="0"/>
              <a:t>things</a:t>
            </a:r>
            <a:r>
              <a:rPr lang="en-US" sz="1800" dirty="0"/>
              <a:t> which God hath prepared for them that love him.</a:t>
            </a:r>
            <a:r>
              <a:rPr lang="en-US" sz="1800" b="1" baseline="30000" dirty="0"/>
              <a:t>10 </a:t>
            </a:r>
            <a:r>
              <a:rPr lang="en-US" sz="1800" dirty="0"/>
              <a:t>But God hath </a:t>
            </a:r>
            <a:r>
              <a:rPr lang="en-US" sz="1800" u="sng" dirty="0"/>
              <a:t>revealed</a:t>
            </a:r>
            <a:r>
              <a:rPr lang="en-US" sz="1800" dirty="0"/>
              <a:t> them unto us </a:t>
            </a:r>
            <a:r>
              <a:rPr lang="en-US" sz="1800" u="sng" dirty="0"/>
              <a:t>by his Spirit</a:t>
            </a:r>
            <a:r>
              <a:rPr lang="en-US" sz="1800" dirty="0"/>
              <a:t>: for the Spirit </a:t>
            </a:r>
            <a:r>
              <a:rPr lang="en-US" sz="1800" dirty="0" err="1"/>
              <a:t>searcheth</a:t>
            </a:r>
            <a:r>
              <a:rPr lang="en-US" sz="1800" dirty="0"/>
              <a:t> all things, yea, the deep things of God.</a:t>
            </a:r>
            <a:r>
              <a:rPr lang="en-US" sz="1800" b="1" baseline="30000" dirty="0"/>
              <a:t>11 </a:t>
            </a:r>
            <a:r>
              <a:rPr lang="en-US" sz="1800" dirty="0"/>
              <a:t>For what man </a:t>
            </a:r>
            <a:r>
              <a:rPr lang="en-US" sz="1800" dirty="0" err="1"/>
              <a:t>knoweth</a:t>
            </a:r>
            <a:r>
              <a:rPr lang="en-US" sz="1800" dirty="0"/>
              <a:t> the things of a man, save the spirit of man which is in him? even so the things of God </a:t>
            </a:r>
            <a:r>
              <a:rPr lang="en-US" sz="1800" dirty="0" err="1"/>
              <a:t>knoweth</a:t>
            </a:r>
            <a:r>
              <a:rPr lang="en-US" sz="1800" dirty="0"/>
              <a:t> no man, but the Spirit of God.</a:t>
            </a:r>
            <a:r>
              <a:rPr lang="en-US" sz="1800" b="1" baseline="30000" dirty="0"/>
              <a:t>12 </a:t>
            </a:r>
            <a:r>
              <a:rPr lang="en-US" sz="1800" dirty="0"/>
              <a:t>Now we have received, not the spirit of the world, but the spirit which is of God; </a:t>
            </a:r>
            <a:r>
              <a:rPr lang="en-US" sz="1800" u="sng" dirty="0"/>
              <a:t>that we might know the things </a:t>
            </a:r>
            <a:r>
              <a:rPr lang="en-US" sz="1800" dirty="0"/>
              <a:t>that are </a:t>
            </a:r>
            <a:r>
              <a:rPr lang="en-US" sz="1800" u="sng" dirty="0"/>
              <a:t>freely given to us </a:t>
            </a:r>
            <a:r>
              <a:rPr lang="en-US" sz="1800" dirty="0"/>
              <a:t>of God.</a:t>
            </a:r>
          </a:p>
          <a:p>
            <a:pPr>
              <a:lnSpc>
                <a:spcPct val="100000"/>
              </a:lnSpc>
            </a:pPr>
            <a:r>
              <a:rPr lang="en-US" sz="1800" b="1" dirty="0"/>
              <a:t>Revelation v. Creation Defined</a:t>
            </a:r>
          </a:p>
          <a:p>
            <a:pPr lvl="1">
              <a:lnSpc>
                <a:spcPct val="100000"/>
              </a:lnSpc>
            </a:pPr>
            <a:r>
              <a:rPr lang="en-US" sz="1800" dirty="0"/>
              <a:t>Although both </a:t>
            </a:r>
            <a:r>
              <a:rPr lang="en-US" sz="1800" b="1" dirty="0"/>
              <a:t>Revelation</a:t>
            </a:r>
            <a:r>
              <a:rPr lang="en-US" sz="1800" dirty="0"/>
              <a:t> and </a:t>
            </a:r>
            <a:r>
              <a:rPr lang="en-US" sz="1800" b="1" dirty="0"/>
              <a:t>Creation</a:t>
            </a:r>
            <a:r>
              <a:rPr lang="en-US" sz="1800" dirty="0"/>
              <a:t> are a fruit of the </a:t>
            </a:r>
            <a:r>
              <a:rPr lang="en-US" sz="1800" b="1" dirty="0"/>
              <a:t>Word of God</a:t>
            </a:r>
            <a:r>
              <a:rPr lang="en-US" sz="1800" dirty="0"/>
              <a:t>, they are not the same. </a:t>
            </a:r>
          </a:p>
          <a:p>
            <a:pPr lvl="1">
              <a:lnSpc>
                <a:spcPct val="100000"/>
              </a:lnSpc>
            </a:pPr>
            <a:r>
              <a:rPr lang="en-US" sz="1800" b="1" dirty="0"/>
              <a:t>Revelation</a:t>
            </a:r>
            <a:r>
              <a:rPr lang="en-US" sz="1800" dirty="0"/>
              <a:t> </a:t>
            </a:r>
            <a:r>
              <a:rPr lang="en-US" sz="1800" u="sng" dirty="0"/>
              <a:t>reveals</a:t>
            </a:r>
            <a:r>
              <a:rPr lang="en-US" sz="1800" dirty="0"/>
              <a:t> what already in exists, while </a:t>
            </a:r>
            <a:r>
              <a:rPr lang="en-US" sz="1800" b="1" dirty="0"/>
              <a:t>Creation</a:t>
            </a:r>
            <a:r>
              <a:rPr lang="en-US" sz="1800" dirty="0"/>
              <a:t> is the </a:t>
            </a:r>
            <a:r>
              <a:rPr lang="en-US" sz="1800" u="sng" dirty="0"/>
              <a:t>act of bringing </a:t>
            </a:r>
            <a:r>
              <a:rPr lang="en-US" sz="1800" dirty="0"/>
              <a:t>a thing into existence.</a:t>
            </a:r>
          </a:p>
          <a:p>
            <a:pPr lvl="1">
              <a:lnSpc>
                <a:spcPct val="100000"/>
              </a:lnSpc>
            </a:pPr>
            <a:r>
              <a:rPr lang="en-US" sz="1800" dirty="0"/>
              <a:t>What is received by revelation through our hearing </a:t>
            </a:r>
            <a:r>
              <a:rPr lang="en-US" sz="1800" u="sng" dirty="0"/>
              <a:t>already</a:t>
            </a:r>
            <a:r>
              <a:rPr lang="en-US" sz="1800" dirty="0"/>
              <a:t> was in existence, but was not discernable by the natural sense.</a:t>
            </a:r>
          </a:p>
          <a:p>
            <a:pPr lvl="1">
              <a:lnSpc>
                <a:spcPct val="100000"/>
              </a:lnSpc>
            </a:pPr>
            <a:r>
              <a:rPr lang="en-US" sz="1800" dirty="0"/>
              <a:t>Therefore, Faith is the legal process by which through our spiritual senses we discern, understand and receive spiritual things from God and His Word for the purpose of manifestation in this world.</a:t>
            </a:r>
          </a:p>
        </p:txBody>
      </p:sp>
    </p:spTree>
    <p:extLst>
      <p:ext uri="{BB962C8B-B14F-4D97-AF65-F5344CB8AC3E}">
        <p14:creationId xmlns:p14="http://schemas.microsoft.com/office/powerpoint/2010/main" val="102593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A5882-CEFB-054D-BBA5-88BF6A08EC0A}"/>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The Elements of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959E42-BC98-834C-BA63-92D4DF6169E1}"/>
              </a:ext>
            </a:extLst>
          </p:cNvPr>
          <p:cNvSpPr>
            <a:spLocks noGrp="1"/>
          </p:cNvSpPr>
          <p:nvPr>
            <p:ph idx="1"/>
          </p:nvPr>
        </p:nvSpPr>
        <p:spPr>
          <a:xfrm>
            <a:off x="1155548" y="2217343"/>
            <a:ext cx="10256639" cy="4640657"/>
          </a:xfrm>
        </p:spPr>
        <p:txBody>
          <a:bodyPr>
            <a:normAutofit lnSpcReduction="10000"/>
          </a:bodyPr>
          <a:lstStyle/>
          <a:p>
            <a:pPr>
              <a:lnSpc>
                <a:spcPct val="110000"/>
              </a:lnSpc>
            </a:pPr>
            <a:r>
              <a:rPr lang="en-US" sz="1800" b="1" dirty="0"/>
              <a:t>Faith is Revelation &amp; Understanding</a:t>
            </a:r>
          </a:p>
          <a:p>
            <a:pPr lvl="1">
              <a:lnSpc>
                <a:spcPct val="110000"/>
              </a:lnSpc>
            </a:pPr>
            <a:r>
              <a:rPr lang="en-US" sz="1800" b="1" dirty="0"/>
              <a:t>Hebrews 11:3, NKJV </a:t>
            </a:r>
            <a:r>
              <a:rPr lang="en-US" sz="1800" dirty="0"/>
              <a:t>– “By faith </a:t>
            </a:r>
            <a:r>
              <a:rPr lang="en-US" sz="1800" b="1" dirty="0"/>
              <a:t>we understand </a:t>
            </a:r>
            <a:r>
              <a:rPr lang="en-US" sz="1800" dirty="0"/>
              <a:t>that the worlds were framed by the word of God, so that the things which are seen were not made of things which are visible.”</a:t>
            </a:r>
          </a:p>
          <a:p>
            <a:pPr>
              <a:lnSpc>
                <a:spcPct val="110000"/>
              </a:lnSpc>
            </a:pPr>
            <a:r>
              <a:rPr lang="en-US" sz="1800" dirty="0"/>
              <a:t>Because Faith is comprised of spiritual substance (the Word of God), it require a transformed (spiritual </a:t>
            </a:r>
            <a:r>
              <a:rPr lang="en-US" sz="1800" u="sng" dirty="0"/>
              <a:t>not</a:t>
            </a:r>
            <a:r>
              <a:rPr lang="en-US" sz="1800" dirty="0"/>
              <a:t> carnal) mind to understanding and discern what is revealed as being real.</a:t>
            </a:r>
          </a:p>
          <a:p>
            <a:pPr>
              <a:lnSpc>
                <a:spcPct val="110000"/>
              </a:lnSpc>
            </a:pPr>
            <a:r>
              <a:rPr lang="en-US" sz="1800" dirty="0"/>
              <a:t>A </a:t>
            </a:r>
            <a:r>
              <a:rPr lang="en-US" sz="1800" b="1" dirty="0"/>
              <a:t>”Carnal Mind” </a:t>
            </a:r>
            <a:r>
              <a:rPr lang="en-US" sz="1800" dirty="0"/>
              <a:t>is defined as: </a:t>
            </a:r>
            <a:r>
              <a:rPr lang="en-US" sz="1800" i="1" dirty="0"/>
              <a:t>A mind that is unable to walk by faith, and not but the natural senses.</a:t>
            </a:r>
          </a:p>
          <a:p>
            <a:pPr>
              <a:lnSpc>
                <a:spcPct val="110000"/>
              </a:lnSpc>
            </a:pPr>
            <a:r>
              <a:rPr lang="en-US" sz="1800" dirty="0"/>
              <a:t>Spiritual things are foolishness to the “carnal mind” (1Corinthians 2:14).</a:t>
            </a:r>
          </a:p>
          <a:p>
            <a:pPr>
              <a:lnSpc>
                <a:spcPct val="110000"/>
              </a:lnSpc>
            </a:pPr>
            <a:r>
              <a:rPr lang="en-US" sz="1800" b="1" dirty="0"/>
              <a:t>Hebrews 11:1 tells us that Faith is comprised of:</a:t>
            </a:r>
          </a:p>
          <a:p>
            <a:pPr lvl="1">
              <a:lnSpc>
                <a:spcPct val="110000"/>
              </a:lnSpc>
            </a:pPr>
            <a:r>
              <a:rPr lang="en-US" sz="1800" b="1" dirty="0"/>
              <a:t>Substance </a:t>
            </a:r>
            <a:r>
              <a:rPr lang="en-US" sz="1800" dirty="0"/>
              <a:t>– a present reality that is a fruit of God’s Word</a:t>
            </a:r>
          </a:p>
          <a:p>
            <a:pPr lvl="1">
              <a:lnSpc>
                <a:spcPct val="110000"/>
              </a:lnSpc>
            </a:pPr>
            <a:r>
              <a:rPr lang="en-US" sz="1800" b="1" dirty="0"/>
              <a:t>Things </a:t>
            </a:r>
            <a:r>
              <a:rPr lang="en-US" sz="1800" dirty="0"/>
              <a:t>– It is a present created reality that has been assigned a purpose in this world.</a:t>
            </a:r>
          </a:p>
          <a:p>
            <a:pPr lvl="1">
              <a:lnSpc>
                <a:spcPct val="110000"/>
              </a:lnSpc>
            </a:pPr>
            <a:r>
              <a:rPr lang="en-US" sz="1800" b="1" dirty="0"/>
              <a:t>Hope  </a:t>
            </a:r>
            <a:r>
              <a:rPr lang="en-US" sz="1800" dirty="0"/>
              <a:t>– We are conscious of its existence due to the word, but is yet seen. (See Romans 8:24b).</a:t>
            </a:r>
          </a:p>
          <a:p>
            <a:pPr lvl="1">
              <a:lnSpc>
                <a:spcPct val="110000"/>
              </a:lnSpc>
            </a:pPr>
            <a:r>
              <a:rPr lang="en-US" sz="1800" b="1" dirty="0"/>
              <a:t>Evidence</a:t>
            </a:r>
            <a:r>
              <a:rPr lang="en-US" sz="1800" dirty="0"/>
              <a:t> – The legal verification of its existence despite our factual or natural senses.</a:t>
            </a:r>
          </a:p>
          <a:p>
            <a:pPr lvl="1">
              <a:lnSpc>
                <a:spcPct val="110000"/>
              </a:lnSpc>
            </a:pPr>
            <a:r>
              <a:rPr lang="en-US" sz="1800" b="1" dirty="0"/>
              <a:t>Things Not Seen </a:t>
            </a:r>
            <a:r>
              <a:rPr lang="en-US" sz="1800" dirty="0"/>
              <a:t>– Spiritual substance awaiting manifestation.</a:t>
            </a:r>
          </a:p>
        </p:txBody>
      </p:sp>
      <p:sp>
        <p:nvSpPr>
          <p:cNvPr id="4" name="Slide Number Placeholder 3">
            <a:extLst>
              <a:ext uri="{FF2B5EF4-FFF2-40B4-BE49-F238E27FC236}">
                <a16:creationId xmlns:a16="http://schemas.microsoft.com/office/drawing/2014/main" id="{E6260A1E-79BF-3B43-93BB-731E890ABE96}"/>
              </a:ext>
            </a:extLst>
          </p:cNvPr>
          <p:cNvSpPr>
            <a:spLocks noGrp="1"/>
          </p:cNvSpPr>
          <p:nvPr>
            <p:ph type="sldNum" sz="quarter" idx="12"/>
          </p:nvPr>
        </p:nvSpPr>
        <p:spPr/>
        <p:txBody>
          <a:bodyPr/>
          <a:lstStyle/>
          <a:p>
            <a:fld id="{6DFA1F42-8550-964F-9DB7-C892BE2A0240}" type="slidenum">
              <a:rPr lang="en-US" smtClean="0"/>
              <a:t>31</a:t>
            </a:fld>
            <a:endParaRPr lang="en-US"/>
          </a:p>
        </p:txBody>
      </p:sp>
    </p:spTree>
    <p:extLst>
      <p:ext uri="{BB962C8B-B14F-4D97-AF65-F5344CB8AC3E}">
        <p14:creationId xmlns:p14="http://schemas.microsoft.com/office/powerpoint/2010/main" val="20221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dissolv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dissolv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dissolv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A5882-CEFB-054D-BBA5-88BF6A08EC0A}"/>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The Elements of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959E42-BC98-834C-BA63-92D4DF6169E1}"/>
              </a:ext>
            </a:extLst>
          </p:cNvPr>
          <p:cNvSpPr>
            <a:spLocks noGrp="1"/>
          </p:cNvSpPr>
          <p:nvPr>
            <p:ph idx="1"/>
          </p:nvPr>
        </p:nvSpPr>
        <p:spPr>
          <a:xfrm>
            <a:off x="1097161" y="2056477"/>
            <a:ext cx="10256639" cy="4640657"/>
          </a:xfrm>
        </p:spPr>
        <p:txBody>
          <a:bodyPr>
            <a:noAutofit/>
          </a:bodyPr>
          <a:lstStyle/>
          <a:p>
            <a:pPr>
              <a:lnSpc>
                <a:spcPct val="110000"/>
              </a:lnSpc>
            </a:pPr>
            <a:r>
              <a:rPr lang="en-US" sz="1800" b="1" dirty="0"/>
              <a:t>Refresher: The Word of God is the Source of Faith and Substance/Things</a:t>
            </a:r>
          </a:p>
          <a:p>
            <a:pPr lvl="1">
              <a:lnSpc>
                <a:spcPct val="110000"/>
              </a:lnSpc>
            </a:pPr>
            <a:r>
              <a:rPr lang="en-US" sz="1800" b="1" dirty="0"/>
              <a:t>John 1:1-3, NKJV – “</a:t>
            </a:r>
            <a:r>
              <a:rPr lang="en-US" sz="1800" dirty="0"/>
              <a:t>In the beginning was the</a:t>
            </a:r>
            <a:r>
              <a:rPr lang="en-US" sz="1800" u="sng" dirty="0"/>
              <a:t> Word</a:t>
            </a:r>
            <a:r>
              <a:rPr lang="en-US" sz="1800" dirty="0"/>
              <a:t>, and the Word was with God, and the </a:t>
            </a:r>
            <a:r>
              <a:rPr lang="en-US" sz="1800" u="sng" dirty="0"/>
              <a:t>Word was God</a:t>
            </a:r>
            <a:r>
              <a:rPr lang="en-US" sz="1800" dirty="0"/>
              <a:t>. </a:t>
            </a:r>
            <a:r>
              <a:rPr lang="en-US" sz="1800" b="1" baseline="30000" dirty="0"/>
              <a:t>2 </a:t>
            </a:r>
            <a:r>
              <a:rPr lang="en-US" sz="1800" dirty="0"/>
              <a:t>He was in the beginning with God. </a:t>
            </a:r>
            <a:r>
              <a:rPr lang="en-US" sz="1800" b="1" baseline="30000" dirty="0"/>
              <a:t>3 </a:t>
            </a:r>
            <a:r>
              <a:rPr lang="en-US" sz="1800" u="sng" dirty="0"/>
              <a:t>All things were made </a:t>
            </a:r>
            <a:r>
              <a:rPr lang="en-US" sz="1800" dirty="0"/>
              <a:t>through Him, and </a:t>
            </a:r>
            <a:r>
              <a:rPr lang="en-US" sz="1800" u="sng" dirty="0"/>
              <a:t>without Him nothing was made </a:t>
            </a:r>
            <a:r>
              <a:rPr lang="en-US" sz="1800" dirty="0"/>
              <a:t>that was made.</a:t>
            </a:r>
            <a:endParaRPr lang="en-US" sz="1800" b="1" dirty="0"/>
          </a:p>
          <a:p>
            <a:pPr lvl="1">
              <a:lnSpc>
                <a:spcPct val="110000"/>
              </a:lnSpc>
            </a:pPr>
            <a:r>
              <a:rPr lang="en-US" sz="1800" b="1" dirty="0"/>
              <a:t>Hebrews 11:3, NKJV – “</a:t>
            </a:r>
            <a:r>
              <a:rPr lang="en-US" sz="1800" dirty="0"/>
              <a:t>By faith we understand that the worlds (universe, NIV) were </a:t>
            </a:r>
            <a:r>
              <a:rPr lang="en-US" sz="1800" u="sng" dirty="0"/>
              <a:t>framed by the word</a:t>
            </a:r>
            <a:r>
              <a:rPr lang="en-US" sz="1800" b="1" u="sng" dirty="0"/>
              <a:t> </a:t>
            </a:r>
            <a:r>
              <a:rPr lang="en-US" sz="1800" u="sng" dirty="0"/>
              <a:t>of God</a:t>
            </a:r>
            <a:r>
              <a:rPr lang="en-US" sz="1800" dirty="0"/>
              <a:t>, so that the </a:t>
            </a:r>
            <a:r>
              <a:rPr lang="en-US" sz="1800" u="sng" dirty="0"/>
              <a:t>things</a:t>
            </a:r>
            <a:r>
              <a:rPr lang="en-US" sz="1800" dirty="0"/>
              <a:t> which are </a:t>
            </a:r>
            <a:r>
              <a:rPr lang="en-US" sz="1800" u="sng" dirty="0"/>
              <a:t>seen</a:t>
            </a:r>
            <a:r>
              <a:rPr lang="en-US" sz="1800" dirty="0"/>
              <a:t> were </a:t>
            </a:r>
            <a:r>
              <a:rPr lang="en-US" sz="1800" u="sng" dirty="0"/>
              <a:t>not</a:t>
            </a:r>
            <a:r>
              <a:rPr lang="en-US" sz="1800" dirty="0"/>
              <a:t> made of things which are </a:t>
            </a:r>
            <a:r>
              <a:rPr lang="en-US" sz="1800" u="sng" dirty="0"/>
              <a:t>visible</a:t>
            </a:r>
            <a:r>
              <a:rPr lang="en-US" sz="1800" dirty="0"/>
              <a:t>.</a:t>
            </a:r>
          </a:p>
          <a:p>
            <a:pPr lvl="1">
              <a:lnSpc>
                <a:spcPct val="110000"/>
              </a:lnSpc>
            </a:pPr>
            <a:r>
              <a:rPr lang="en-US" sz="1800" b="1" dirty="0"/>
              <a:t>2 Corinthians 4:18, NKJV </a:t>
            </a:r>
            <a:r>
              <a:rPr lang="en-US" sz="1800" dirty="0"/>
              <a:t>– “while we do not look at the </a:t>
            </a:r>
            <a:r>
              <a:rPr lang="en-US" sz="1800" u="sng" dirty="0"/>
              <a:t>things</a:t>
            </a:r>
            <a:r>
              <a:rPr lang="en-US" sz="1800" dirty="0"/>
              <a:t> which are </a:t>
            </a:r>
            <a:r>
              <a:rPr lang="en-US" sz="1800" u="sng" dirty="0"/>
              <a:t>seen</a:t>
            </a:r>
            <a:r>
              <a:rPr lang="en-US" sz="1800" dirty="0"/>
              <a:t>, but at the </a:t>
            </a:r>
            <a:r>
              <a:rPr lang="en-US" sz="1800" u="sng" dirty="0"/>
              <a:t>things</a:t>
            </a:r>
            <a:r>
              <a:rPr lang="en-US" sz="1800" dirty="0"/>
              <a:t> which </a:t>
            </a:r>
            <a:r>
              <a:rPr lang="en-US" sz="1800" u="sng" dirty="0"/>
              <a:t>are not seen</a:t>
            </a:r>
            <a:r>
              <a:rPr lang="en-US" sz="1800" dirty="0"/>
              <a:t>. For the things which are seen </a:t>
            </a:r>
            <a:r>
              <a:rPr lang="en-US" sz="1800" i="1" dirty="0"/>
              <a:t>are</a:t>
            </a:r>
            <a:r>
              <a:rPr lang="en-US" sz="1800" dirty="0"/>
              <a:t> temporary, but the things which are not seen </a:t>
            </a:r>
            <a:r>
              <a:rPr lang="en-US" sz="1800" i="1" dirty="0"/>
              <a:t>are</a:t>
            </a:r>
            <a:r>
              <a:rPr lang="en-US" sz="1800" dirty="0"/>
              <a:t> eternal.”</a:t>
            </a:r>
          </a:p>
          <a:p>
            <a:pPr>
              <a:lnSpc>
                <a:spcPct val="110000"/>
              </a:lnSpc>
            </a:pPr>
            <a:r>
              <a:rPr lang="en-US" sz="1800" b="1" dirty="0"/>
              <a:t>The Word of God –</a:t>
            </a:r>
            <a:r>
              <a:rPr lang="en-US" sz="1800" dirty="0"/>
              <a:t>Biblical Faith can only be produced by the word of God, because it is reveals what is already so and is not subject to a change in circumstances, i.e. it is settled as being so.</a:t>
            </a:r>
          </a:p>
          <a:p>
            <a:pPr lvl="1">
              <a:lnSpc>
                <a:spcPct val="110000"/>
              </a:lnSpc>
            </a:pPr>
            <a:r>
              <a:rPr lang="en-US" sz="1800" dirty="0"/>
              <a:t>Faith, being the substance of things not seen, without the word of God is </a:t>
            </a:r>
            <a:r>
              <a:rPr lang="en-US" sz="1800" b="1" i="1" dirty="0"/>
              <a:t>foolishness</a:t>
            </a:r>
            <a:r>
              <a:rPr lang="en-US" sz="1800" dirty="0"/>
              <a:t>, because there is no evidence of its present reality. The Word is the thing and evidence of its existence.</a:t>
            </a:r>
          </a:p>
          <a:p>
            <a:pPr>
              <a:lnSpc>
                <a:spcPct val="110000"/>
              </a:lnSpc>
            </a:pPr>
            <a:endParaRPr lang="en-US" sz="1800" dirty="0"/>
          </a:p>
        </p:txBody>
      </p:sp>
      <p:sp>
        <p:nvSpPr>
          <p:cNvPr id="4" name="Slide Number Placeholder 3">
            <a:extLst>
              <a:ext uri="{FF2B5EF4-FFF2-40B4-BE49-F238E27FC236}">
                <a16:creationId xmlns:a16="http://schemas.microsoft.com/office/drawing/2014/main" id="{E6260A1E-79BF-3B43-93BB-731E890ABE96}"/>
              </a:ext>
            </a:extLst>
          </p:cNvPr>
          <p:cNvSpPr>
            <a:spLocks noGrp="1"/>
          </p:cNvSpPr>
          <p:nvPr>
            <p:ph type="sldNum" sz="quarter" idx="12"/>
          </p:nvPr>
        </p:nvSpPr>
        <p:spPr/>
        <p:txBody>
          <a:bodyPr/>
          <a:lstStyle/>
          <a:p>
            <a:fld id="{6DFA1F42-8550-964F-9DB7-C892BE2A0240}" type="slidenum">
              <a:rPr lang="en-US" smtClean="0"/>
              <a:t>32</a:t>
            </a:fld>
            <a:endParaRPr lang="en-US"/>
          </a:p>
        </p:txBody>
      </p:sp>
    </p:spTree>
    <p:extLst>
      <p:ext uri="{BB962C8B-B14F-4D97-AF65-F5344CB8AC3E}">
        <p14:creationId xmlns:p14="http://schemas.microsoft.com/office/powerpoint/2010/main" val="3744933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3F1A-DEBF-7740-B0E9-5097E5A267B4}"/>
              </a:ext>
            </a:extLst>
          </p:cNvPr>
          <p:cNvSpPr>
            <a:spLocks noGrp="1"/>
          </p:cNvSpPr>
          <p:nvPr>
            <p:ph type="title"/>
          </p:nvPr>
        </p:nvSpPr>
        <p:spPr/>
        <p:txBody>
          <a:bodyPr anchor="t">
            <a:normAutofit/>
          </a:bodyPr>
          <a:lstStyle/>
          <a:p>
            <a:r>
              <a:rPr lang="en-US" sz="4000" dirty="0">
                <a:solidFill>
                  <a:schemeClr val="bg1"/>
                </a:solidFill>
              </a:rPr>
              <a:t>How Does Faith Come?</a:t>
            </a:r>
          </a:p>
        </p:txBody>
      </p:sp>
      <p:sp>
        <p:nvSpPr>
          <p:cNvPr id="4" name="Text Placeholder 3">
            <a:extLst>
              <a:ext uri="{FF2B5EF4-FFF2-40B4-BE49-F238E27FC236}">
                <a16:creationId xmlns:a16="http://schemas.microsoft.com/office/drawing/2014/main" id="{EBAB45EA-C37A-3444-A7AF-1B3DCA895BB1}"/>
              </a:ext>
            </a:extLst>
          </p:cNvPr>
          <p:cNvSpPr>
            <a:spLocks noGrp="1"/>
          </p:cNvSpPr>
          <p:nvPr>
            <p:ph type="body" sz="half" idx="2"/>
          </p:nvPr>
        </p:nvSpPr>
        <p:spPr>
          <a:xfrm>
            <a:off x="437322" y="1718455"/>
            <a:ext cx="5658678" cy="5139545"/>
          </a:xfrm>
        </p:spPr>
        <p:txBody>
          <a:bodyPr>
            <a:normAutofit fontScale="92500" lnSpcReduction="20000"/>
          </a:bodyPr>
          <a:lstStyle/>
          <a:p>
            <a:pPr marL="285750" indent="-285750">
              <a:lnSpc>
                <a:spcPct val="110000"/>
              </a:lnSpc>
              <a:buFont typeface="Arial" panose="020B0604020202020204" pitchFamily="34" charset="0"/>
              <a:buChar char="•"/>
            </a:pPr>
            <a:r>
              <a:rPr lang="en-US" sz="2000" u="sng" dirty="0"/>
              <a:t>Faith</a:t>
            </a:r>
            <a:r>
              <a:rPr lang="en-US" sz="2000" dirty="0"/>
              <a:t> is a fruit of the </a:t>
            </a:r>
            <a:r>
              <a:rPr lang="en-US" sz="2000" u="sng" dirty="0"/>
              <a:t>Word of God.</a:t>
            </a:r>
          </a:p>
          <a:p>
            <a:pPr marL="742950" lvl="1" indent="-285750">
              <a:lnSpc>
                <a:spcPct val="110000"/>
              </a:lnSpc>
              <a:buFont typeface="Arial" panose="020B0604020202020204" pitchFamily="34" charset="0"/>
              <a:buChar char="•"/>
            </a:pPr>
            <a:r>
              <a:rPr lang="en-US" sz="1800" b="1" u="sng" dirty="0"/>
              <a:t>Romans 10:17 </a:t>
            </a:r>
            <a:r>
              <a:rPr lang="en-US" sz="1800" dirty="0"/>
              <a:t>– “Faith comes by hearing, hearing by the word of God.”</a:t>
            </a:r>
          </a:p>
          <a:p>
            <a:pPr marL="285750" indent="-285750">
              <a:lnSpc>
                <a:spcPct val="110000"/>
              </a:lnSpc>
              <a:buFont typeface="Arial" panose="020B0604020202020204" pitchFamily="34" charset="0"/>
              <a:buChar char="•"/>
            </a:pPr>
            <a:r>
              <a:rPr lang="en-US" sz="2000" dirty="0"/>
              <a:t>The </a:t>
            </a:r>
            <a:r>
              <a:rPr lang="en-US" sz="2000" u="sng" dirty="0"/>
              <a:t>Word of God </a:t>
            </a:r>
            <a:r>
              <a:rPr lang="en-US" sz="2000" dirty="0"/>
              <a:t>is the substance of all things, seen and unseen.</a:t>
            </a:r>
          </a:p>
          <a:p>
            <a:pPr marL="285750" indent="-285750">
              <a:lnSpc>
                <a:spcPct val="110000"/>
              </a:lnSpc>
              <a:buFont typeface="Arial" panose="020B0604020202020204" pitchFamily="34" charset="0"/>
              <a:buChar char="•"/>
            </a:pPr>
            <a:r>
              <a:rPr lang="en-US" sz="2000" dirty="0"/>
              <a:t>The </a:t>
            </a:r>
            <a:r>
              <a:rPr lang="en-US" sz="2000" u="sng" dirty="0"/>
              <a:t>Word of God </a:t>
            </a:r>
            <a:r>
              <a:rPr lang="en-US" sz="2000" dirty="0"/>
              <a:t>produces </a:t>
            </a:r>
            <a:r>
              <a:rPr lang="en-US" sz="2000" u="sng" dirty="0"/>
              <a:t>Understanding</a:t>
            </a:r>
            <a:r>
              <a:rPr lang="en-US" sz="2000" dirty="0"/>
              <a:t>.</a:t>
            </a:r>
          </a:p>
          <a:p>
            <a:pPr marL="285750" indent="-285750">
              <a:lnSpc>
                <a:spcPct val="110000"/>
              </a:lnSpc>
              <a:buFont typeface="Arial" panose="020B0604020202020204" pitchFamily="34" charset="0"/>
              <a:buChar char="•"/>
            </a:pPr>
            <a:r>
              <a:rPr lang="en-US" sz="2000" u="sng" dirty="0"/>
              <a:t>Understanding</a:t>
            </a:r>
            <a:r>
              <a:rPr lang="en-US" sz="2000" dirty="0"/>
              <a:t> is a fruit of </a:t>
            </a:r>
            <a:r>
              <a:rPr lang="en-US" sz="2000" u="sng" dirty="0"/>
              <a:t>Revelation</a:t>
            </a:r>
            <a:r>
              <a:rPr lang="en-US" sz="2000" dirty="0"/>
              <a:t>.</a:t>
            </a:r>
          </a:p>
          <a:p>
            <a:pPr marL="742950" lvl="1" indent="-285750">
              <a:lnSpc>
                <a:spcPct val="110000"/>
              </a:lnSpc>
              <a:buFont typeface="Arial" panose="020B0604020202020204" pitchFamily="34" charset="0"/>
              <a:buChar char="•"/>
            </a:pPr>
            <a:r>
              <a:rPr lang="en-US" sz="1800" b="1" dirty="0"/>
              <a:t>Hebrews 11:3 </a:t>
            </a:r>
            <a:r>
              <a:rPr lang="en-US" sz="1800" dirty="0"/>
              <a:t>– “By faith we understand …”</a:t>
            </a:r>
          </a:p>
          <a:p>
            <a:pPr marL="285750" indent="-285750">
              <a:lnSpc>
                <a:spcPct val="110000"/>
              </a:lnSpc>
              <a:buFont typeface="Arial" panose="020B0604020202020204" pitchFamily="34" charset="0"/>
              <a:buChar char="•"/>
            </a:pPr>
            <a:r>
              <a:rPr lang="en-US" sz="2000" u="sng" dirty="0"/>
              <a:t>Revelation</a:t>
            </a:r>
            <a:r>
              <a:rPr lang="en-US" sz="2000" dirty="0"/>
              <a:t> is a fruit of the </a:t>
            </a:r>
            <a:r>
              <a:rPr lang="en-US" sz="2000" u="sng" dirty="0"/>
              <a:t>Word and Spirit.</a:t>
            </a:r>
            <a:endParaRPr lang="en-US" dirty="0"/>
          </a:p>
          <a:p>
            <a:pPr marL="285750" indent="-285750">
              <a:lnSpc>
                <a:spcPct val="110000"/>
              </a:lnSpc>
              <a:buFont typeface="Arial" panose="020B0604020202020204" pitchFamily="34" charset="0"/>
              <a:buChar char="•"/>
            </a:pPr>
            <a:r>
              <a:rPr lang="en-US" sz="2000" dirty="0"/>
              <a:t>Therefore, our faith and understanding is found in the hearing of God’s Word and receiving as done what was heard..</a:t>
            </a:r>
          </a:p>
          <a:p>
            <a:pPr marL="285750" indent="-285750">
              <a:lnSpc>
                <a:spcPct val="110000"/>
              </a:lnSpc>
              <a:buFont typeface="Arial" panose="020B0604020202020204" pitchFamily="34" charset="0"/>
              <a:buChar char="•"/>
            </a:pPr>
            <a:r>
              <a:rPr lang="en-US" sz="2000" dirty="0"/>
              <a:t>Faith is therefore access, and the ability, to receive, that which could not otherwise be discerned but by the revelation of God’s Word and Spirit!</a:t>
            </a:r>
          </a:p>
        </p:txBody>
      </p:sp>
      <p:graphicFrame>
        <p:nvGraphicFramePr>
          <p:cNvPr id="9" name="Content Placeholder 8">
            <a:extLst>
              <a:ext uri="{FF2B5EF4-FFF2-40B4-BE49-F238E27FC236}">
                <a16:creationId xmlns:a16="http://schemas.microsoft.com/office/drawing/2014/main" id="{4CF97567-E134-EA4A-AFE6-D04848B5F7DA}"/>
              </a:ext>
            </a:extLst>
          </p:cNvPr>
          <p:cNvGraphicFramePr>
            <a:graphicFrameLocks noGrp="1"/>
          </p:cNvGraphicFramePr>
          <p:nvPr>
            <p:ph idx="1"/>
            <p:extLst>
              <p:ext uri="{D42A27DB-BD31-4B8C-83A1-F6EECF244321}">
                <p14:modId xmlns:p14="http://schemas.microsoft.com/office/powerpoint/2010/main" val="2617892912"/>
              </p:ext>
            </p:extLst>
          </p:nvPr>
        </p:nvGraphicFramePr>
        <p:xfrm>
          <a:off x="6096000" y="872277"/>
          <a:ext cx="6610596" cy="5347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93DAD990-BA6C-5843-8519-875ACC44FFED}"/>
              </a:ext>
            </a:extLst>
          </p:cNvPr>
          <p:cNvSpPr txBox="1">
            <a:spLocks/>
          </p:cNvSpPr>
          <p:nvPr/>
        </p:nvSpPr>
        <p:spPr>
          <a:xfrm>
            <a:off x="566530" y="637762"/>
            <a:ext cx="10478817" cy="9001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000" b="1" dirty="0"/>
              <a:t>The Operation of the Elements of Faith</a:t>
            </a:r>
          </a:p>
        </p:txBody>
      </p:sp>
      <p:sp>
        <p:nvSpPr>
          <p:cNvPr id="11" name="Slide Number Placeholder 10">
            <a:extLst>
              <a:ext uri="{FF2B5EF4-FFF2-40B4-BE49-F238E27FC236}">
                <a16:creationId xmlns:a16="http://schemas.microsoft.com/office/drawing/2014/main" id="{897521FE-B297-8444-B4A3-7542C34EA6E1}"/>
              </a:ext>
            </a:extLst>
          </p:cNvPr>
          <p:cNvSpPr>
            <a:spLocks noGrp="1"/>
          </p:cNvSpPr>
          <p:nvPr>
            <p:ph type="sldNum" sz="quarter" idx="12"/>
          </p:nvPr>
        </p:nvSpPr>
        <p:spPr/>
        <p:txBody>
          <a:bodyPr/>
          <a:lstStyle/>
          <a:p>
            <a:fld id="{6DFA1F42-8550-964F-9DB7-C892BE2A0240}" type="slidenum">
              <a:rPr lang="en-US" smtClean="0"/>
              <a:t>33</a:t>
            </a:fld>
            <a:endParaRPr lang="en-US"/>
          </a:p>
        </p:txBody>
      </p:sp>
    </p:spTree>
    <p:extLst>
      <p:ext uri="{BB962C8B-B14F-4D97-AF65-F5344CB8AC3E}">
        <p14:creationId xmlns:p14="http://schemas.microsoft.com/office/powerpoint/2010/main" val="4251142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0E006C-7156-2349-92A7-0C1A50AC5D57}"/>
              </a:ext>
            </a:extLst>
          </p:cNvPr>
          <p:cNvSpPr>
            <a:spLocks noGrp="1"/>
          </p:cNvSpPr>
          <p:nvPr>
            <p:ph type="sldNum" sz="quarter" idx="12"/>
          </p:nvPr>
        </p:nvSpPr>
        <p:spPr/>
        <p:txBody>
          <a:bodyPr/>
          <a:lstStyle/>
          <a:p>
            <a:fld id="{6DFA1F42-8550-964F-9DB7-C892BE2A0240}" type="slidenum">
              <a:rPr lang="en-US" smtClean="0"/>
              <a:t>34</a:t>
            </a:fld>
            <a:endParaRPr lang="en-US"/>
          </a:p>
        </p:txBody>
      </p:sp>
    </p:spTree>
    <p:extLst>
      <p:ext uri="{BB962C8B-B14F-4D97-AF65-F5344CB8AC3E}">
        <p14:creationId xmlns:p14="http://schemas.microsoft.com/office/powerpoint/2010/main" val="14064542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B61-08A6-FD4E-8515-E82CE3719A10}"/>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ctr"/>
            <a:r>
              <a:rPr lang="en-US" sz="5400" dirty="0"/>
              <a:t>IV. How Faith Works</a:t>
            </a:r>
          </a:p>
        </p:txBody>
      </p:sp>
      <p:sp>
        <p:nvSpPr>
          <p:cNvPr id="3" name="Text Placeholder 2">
            <a:extLst>
              <a:ext uri="{FF2B5EF4-FFF2-40B4-BE49-F238E27FC236}">
                <a16:creationId xmlns:a16="http://schemas.microsoft.com/office/drawing/2014/main" id="{9A0AAE0E-2F27-2B4B-9717-7AFF567F8B39}"/>
              </a:ext>
            </a:extLst>
          </p:cNvPr>
          <p:cNvSpPr>
            <a:spLocks noGrp="1"/>
          </p:cNvSpPr>
          <p:nvPr>
            <p:ph type="body" idx="1"/>
          </p:nvPr>
        </p:nvSpPr>
        <p:spPr>
          <a:xfrm>
            <a:off x="7464612" y="4750893"/>
            <a:ext cx="4087305" cy="1147863"/>
          </a:xfrm>
        </p:spPr>
        <p:txBody>
          <a:bodyPr vert="horz" lIns="91440" tIns="45720" rIns="91440" bIns="45720" rtlCol="0" anchor="t">
            <a:normAutofit/>
          </a:bodyPr>
          <a:lstStyle/>
          <a:p>
            <a:endParaRPr lang="en-US" sz="2000" dirty="0">
              <a:solidFill>
                <a:schemeClr val="tx1"/>
              </a:solidFill>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vintage weighing scales">
            <a:extLst>
              <a:ext uri="{FF2B5EF4-FFF2-40B4-BE49-F238E27FC236}">
                <a16:creationId xmlns:a16="http://schemas.microsoft.com/office/drawing/2014/main" id="{2091A374-48F5-4354-97A0-9AAED89A5D1B}"/>
              </a:ext>
            </a:extLst>
          </p:cNvPr>
          <p:cNvPicPr>
            <a:picLocks noChangeAspect="1"/>
          </p:cNvPicPr>
          <p:nvPr/>
        </p:nvPicPr>
        <p:blipFill rotWithShape="1">
          <a:blip r:embed="rId3"/>
          <a:srcRect t="4570" b="3029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55763347-A039-104A-A7C5-1B349B277784}"/>
              </a:ext>
            </a:extLst>
          </p:cNvPr>
          <p:cNvSpPr>
            <a:spLocks noGrp="1"/>
          </p:cNvSpPr>
          <p:nvPr>
            <p:ph type="sldNum" sz="quarter" idx="12"/>
          </p:nvPr>
        </p:nvSpPr>
        <p:spPr/>
        <p:txBody>
          <a:bodyPr/>
          <a:lstStyle/>
          <a:p>
            <a:fld id="{6DFA1F42-8550-964F-9DB7-C892BE2A0240}" type="slidenum">
              <a:rPr lang="en-US" smtClean="0"/>
              <a:t>35</a:t>
            </a:fld>
            <a:endParaRPr lang="en-US"/>
          </a:p>
        </p:txBody>
      </p:sp>
    </p:spTree>
    <p:extLst>
      <p:ext uri="{BB962C8B-B14F-4D97-AF65-F5344CB8AC3E}">
        <p14:creationId xmlns:p14="http://schemas.microsoft.com/office/powerpoint/2010/main" val="105977813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490930-5001-2D44-BFC6-B00940E44ED1}"/>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325EE1-EEC2-3046-AE5E-E97ABC294BCA}"/>
              </a:ext>
            </a:extLst>
          </p:cNvPr>
          <p:cNvSpPr>
            <a:spLocks noGrp="1"/>
          </p:cNvSpPr>
          <p:nvPr>
            <p:ph idx="1"/>
          </p:nvPr>
        </p:nvSpPr>
        <p:spPr>
          <a:xfrm>
            <a:off x="838200" y="2104458"/>
            <a:ext cx="10719777" cy="4434454"/>
          </a:xfrm>
        </p:spPr>
        <p:txBody>
          <a:bodyPr>
            <a:noAutofit/>
          </a:bodyPr>
          <a:lstStyle/>
          <a:p>
            <a:pPr>
              <a:lnSpc>
                <a:spcPct val="100000"/>
              </a:lnSpc>
            </a:pPr>
            <a:r>
              <a:rPr lang="en-US" sz="2000" dirty="0"/>
              <a:t>To understand the operation of Faith, we must set aside our religious (Salvation Paradigm) perspective of faith, and view it as a </a:t>
            </a:r>
            <a:r>
              <a:rPr lang="en-US" sz="2000" u="sng" dirty="0"/>
              <a:t>Law,</a:t>
            </a:r>
            <a:r>
              <a:rPr lang="en-US" sz="2000" dirty="0"/>
              <a:t> or set of principles, that work together to manifest God’s will and purpose in the earth.</a:t>
            </a:r>
          </a:p>
          <a:p>
            <a:pPr>
              <a:lnSpc>
                <a:spcPct val="100000"/>
              </a:lnSpc>
            </a:pPr>
            <a:r>
              <a:rPr lang="en-US" sz="2000" dirty="0"/>
              <a:t>Faith requires that:</a:t>
            </a:r>
          </a:p>
          <a:p>
            <a:pPr marL="800100" lvl="1" indent="-342900">
              <a:lnSpc>
                <a:spcPct val="100000"/>
              </a:lnSpc>
              <a:buFont typeface="+mj-lt"/>
              <a:buAutoNum type="arabicPeriod"/>
            </a:pPr>
            <a:r>
              <a:rPr lang="en-US" sz="2000" dirty="0"/>
              <a:t>We first perceive and receive from the unseen substance from the spiritual realm, </a:t>
            </a:r>
          </a:p>
          <a:p>
            <a:pPr marL="800100" lvl="1" indent="-342900">
              <a:lnSpc>
                <a:spcPct val="100000"/>
              </a:lnSpc>
              <a:buFont typeface="+mj-lt"/>
              <a:buAutoNum type="arabicPeriod"/>
            </a:pPr>
            <a:r>
              <a:rPr lang="en-US" sz="2000" dirty="0"/>
              <a:t>We engage the natural world to manifest what was spiritually received, i.e. works.</a:t>
            </a:r>
          </a:p>
          <a:p>
            <a:pPr>
              <a:lnSpc>
                <a:spcPct val="100000"/>
              </a:lnSpc>
            </a:pPr>
            <a:r>
              <a:rPr lang="en-US" sz="2000" dirty="0"/>
              <a:t>This requires that we move beyond mere </a:t>
            </a:r>
            <a:r>
              <a:rPr lang="en-US" sz="2000" u="sng" dirty="0"/>
              <a:t>intellectual belief </a:t>
            </a:r>
            <a:r>
              <a:rPr lang="en-US" sz="2000" dirty="0"/>
              <a:t>or </a:t>
            </a:r>
            <a:r>
              <a:rPr lang="en-US" sz="2000" u="sng" dirty="0"/>
              <a:t>agreement</a:t>
            </a:r>
            <a:r>
              <a:rPr lang="en-US" sz="2000" dirty="0"/>
              <a:t> to our acting upon the substance received by faith to manifest it.</a:t>
            </a:r>
          </a:p>
          <a:p>
            <a:pPr>
              <a:lnSpc>
                <a:spcPct val="100000"/>
              </a:lnSpc>
            </a:pPr>
            <a:r>
              <a:rPr lang="en-US" sz="2000" dirty="0"/>
              <a:t>Therefore, faith equips us to engage spiritual realities and qualifies us to partner with God in His work of manifesting His will and heaven in the earth.</a:t>
            </a:r>
          </a:p>
        </p:txBody>
      </p:sp>
      <p:sp>
        <p:nvSpPr>
          <p:cNvPr id="4" name="Slide Number Placeholder 3">
            <a:extLst>
              <a:ext uri="{FF2B5EF4-FFF2-40B4-BE49-F238E27FC236}">
                <a16:creationId xmlns:a16="http://schemas.microsoft.com/office/drawing/2014/main" id="{26337A9D-A986-C647-A739-82E7A386FA4E}"/>
              </a:ext>
            </a:extLst>
          </p:cNvPr>
          <p:cNvSpPr>
            <a:spLocks noGrp="1"/>
          </p:cNvSpPr>
          <p:nvPr>
            <p:ph type="sldNum" sz="quarter" idx="12"/>
          </p:nvPr>
        </p:nvSpPr>
        <p:spPr/>
        <p:txBody>
          <a:bodyPr/>
          <a:lstStyle/>
          <a:p>
            <a:fld id="{6DFA1F42-8550-964F-9DB7-C892BE2A0240}" type="slidenum">
              <a:rPr lang="en-US" smtClean="0"/>
              <a:t>36</a:t>
            </a:fld>
            <a:endParaRPr lang="en-US"/>
          </a:p>
        </p:txBody>
      </p:sp>
    </p:spTree>
    <p:extLst>
      <p:ext uri="{BB962C8B-B14F-4D97-AF65-F5344CB8AC3E}">
        <p14:creationId xmlns:p14="http://schemas.microsoft.com/office/powerpoint/2010/main" val="2177137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3E638-D08F-184E-9DF5-5F9E7EE802FB}"/>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68BB2C9-814F-694F-9DC5-D66B0BE789CA}"/>
              </a:ext>
            </a:extLst>
          </p:cNvPr>
          <p:cNvSpPr>
            <a:spLocks noGrp="1"/>
          </p:cNvSpPr>
          <p:nvPr>
            <p:ph type="sldNum" sz="quarter" idx="12"/>
          </p:nvPr>
        </p:nvSpPr>
        <p:spPr>
          <a:xfrm>
            <a:off x="11182560" y="6176962"/>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37</a:t>
            </a:fld>
            <a:endParaRPr lang="en-US" sz="1400">
              <a:solidFill>
                <a:schemeClr val="tx1"/>
              </a:solidFill>
            </a:endParaRPr>
          </a:p>
        </p:txBody>
      </p:sp>
      <p:sp>
        <p:nvSpPr>
          <p:cNvPr id="3" name="Content Placeholder 2">
            <a:extLst>
              <a:ext uri="{FF2B5EF4-FFF2-40B4-BE49-F238E27FC236}">
                <a16:creationId xmlns:a16="http://schemas.microsoft.com/office/drawing/2014/main" id="{5C7BBCE2-74D1-CF4F-99EC-EEDBFCF689A1}"/>
              </a:ext>
            </a:extLst>
          </p:cNvPr>
          <p:cNvSpPr>
            <a:spLocks noGrp="1"/>
          </p:cNvSpPr>
          <p:nvPr>
            <p:ph idx="1"/>
          </p:nvPr>
        </p:nvSpPr>
        <p:spPr>
          <a:xfrm>
            <a:off x="1155548" y="2217343"/>
            <a:ext cx="9880893" cy="3959619"/>
          </a:xfrm>
        </p:spPr>
        <p:txBody>
          <a:bodyPr>
            <a:normAutofit/>
          </a:bodyPr>
          <a:lstStyle/>
          <a:p>
            <a:r>
              <a:rPr lang="en-US" sz="2400" b="1" dirty="0"/>
              <a:t>The Work of God</a:t>
            </a:r>
          </a:p>
          <a:p>
            <a:pPr lvl="1"/>
            <a:r>
              <a:rPr lang="en-US" b="1" dirty="0"/>
              <a:t>Ephesians 4:11-12, NLT </a:t>
            </a:r>
            <a:r>
              <a:rPr lang="en-US" dirty="0"/>
              <a:t>– “Now these are the gifts Christ gave to the church: the apostles, the prophets, the evangelists, and the pastors and teachers. </a:t>
            </a:r>
            <a:r>
              <a:rPr lang="en-US" b="1" baseline="30000" dirty="0"/>
              <a:t>12 </a:t>
            </a:r>
            <a:r>
              <a:rPr lang="en-US" dirty="0"/>
              <a:t>Their responsibility is to </a:t>
            </a:r>
            <a:r>
              <a:rPr lang="en-US" u="sng" dirty="0"/>
              <a:t>equip God’s people</a:t>
            </a:r>
            <a:r>
              <a:rPr lang="en-US" dirty="0"/>
              <a:t> to do </a:t>
            </a:r>
            <a:r>
              <a:rPr lang="en-US" u="sng" dirty="0"/>
              <a:t>his (God’s) work </a:t>
            </a:r>
            <a:r>
              <a:rPr lang="en-US" dirty="0"/>
              <a:t>and build up the church, the body of Christ. …”. </a:t>
            </a:r>
          </a:p>
          <a:p>
            <a:pPr lvl="1"/>
            <a:r>
              <a:rPr lang="en-US" b="1" dirty="0"/>
              <a:t>Matthew 16:19, NKJV </a:t>
            </a:r>
            <a:r>
              <a:rPr lang="en-US" dirty="0"/>
              <a:t>– “And I will give you the keys of the kingdom of heaven, and whatever you bind on earth </a:t>
            </a:r>
            <a:r>
              <a:rPr lang="en-US" u="sng" dirty="0"/>
              <a:t>will be </a:t>
            </a:r>
            <a:r>
              <a:rPr lang="en-US" dirty="0"/>
              <a:t>bound in heaven, and whatever you loose on earth </a:t>
            </a:r>
            <a:r>
              <a:rPr lang="en-US" u="sng" dirty="0"/>
              <a:t>will be </a:t>
            </a:r>
            <a:r>
              <a:rPr lang="en-US" dirty="0"/>
              <a:t>loosed in heaven.”</a:t>
            </a:r>
          </a:p>
          <a:p>
            <a:pPr lvl="2"/>
            <a:r>
              <a:rPr lang="en-US" sz="2400" dirty="0"/>
              <a:t>See the Amplified Classics Translation of this text.</a:t>
            </a:r>
          </a:p>
          <a:p>
            <a:endParaRPr lang="en-US" sz="2400" dirty="0"/>
          </a:p>
        </p:txBody>
      </p:sp>
    </p:spTree>
    <p:extLst>
      <p:ext uri="{BB962C8B-B14F-4D97-AF65-F5344CB8AC3E}">
        <p14:creationId xmlns:p14="http://schemas.microsoft.com/office/powerpoint/2010/main" val="3757480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C8C80-E9E6-124A-8B7D-F96BBA777223}"/>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A034F54-EE3B-D34B-8FAE-86445D940B1B}"/>
              </a:ext>
            </a:extLst>
          </p:cNvPr>
          <p:cNvSpPr>
            <a:spLocks noGrp="1"/>
          </p:cNvSpPr>
          <p:nvPr>
            <p:ph type="sldNum" sz="quarter" idx="12"/>
          </p:nvPr>
        </p:nvSpPr>
        <p:spPr>
          <a:xfrm>
            <a:off x="11045347" y="6220238"/>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38</a:t>
            </a:fld>
            <a:endParaRPr lang="en-US" sz="1400">
              <a:solidFill>
                <a:schemeClr val="tx1"/>
              </a:solidFill>
            </a:endParaRPr>
          </a:p>
        </p:txBody>
      </p:sp>
      <p:sp>
        <p:nvSpPr>
          <p:cNvPr id="3" name="Content Placeholder 2">
            <a:extLst>
              <a:ext uri="{FF2B5EF4-FFF2-40B4-BE49-F238E27FC236}">
                <a16:creationId xmlns:a16="http://schemas.microsoft.com/office/drawing/2014/main" id="{DCFEF575-59A9-EB4B-8CDE-8B71F80577AD}"/>
              </a:ext>
            </a:extLst>
          </p:cNvPr>
          <p:cNvSpPr>
            <a:spLocks noGrp="1"/>
          </p:cNvSpPr>
          <p:nvPr>
            <p:ph idx="1"/>
          </p:nvPr>
        </p:nvSpPr>
        <p:spPr>
          <a:xfrm>
            <a:off x="1155548" y="2217343"/>
            <a:ext cx="9880893" cy="4640657"/>
          </a:xfrm>
        </p:spPr>
        <p:txBody>
          <a:bodyPr>
            <a:normAutofit/>
          </a:bodyPr>
          <a:lstStyle/>
          <a:p>
            <a:r>
              <a:rPr lang="en-US" sz="1900" dirty="0"/>
              <a:t>Consider the Amplified Classic Translation</a:t>
            </a:r>
          </a:p>
          <a:p>
            <a:pPr lvl="1"/>
            <a:r>
              <a:rPr lang="en-US" sz="1900" b="1" dirty="0"/>
              <a:t>Matthew 16:19, AMPC </a:t>
            </a:r>
            <a:r>
              <a:rPr lang="en-US" sz="1900" dirty="0"/>
              <a:t>–”</a:t>
            </a:r>
            <a:r>
              <a:rPr lang="en-US" sz="1900" b="1" baseline="30000" dirty="0"/>
              <a:t>  </a:t>
            </a:r>
            <a:r>
              <a:rPr lang="en-US" sz="1900" dirty="0"/>
              <a:t>I will give you the keys of the kingdom of heaven; and whatever you bind (declare to be improper and unlawful) on earth </a:t>
            </a:r>
            <a:r>
              <a:rPr lang="en-US" sz="1900" baseline="30000" dirty="0"/>
              <a:t>[</a:t>
            </a:r>
            <a:r>
              <a:rPr lang="en-US" sz="1900" baseline="30000" dirty="0">
                <a:hlinkClick r:id="rId3" tooltip="See footnote a"/>
              </a:rPr>
              <a:t>a</a:t>
            </a:r>
            <a:r>
              <a:rPr lang="en-US" sz="1900" baseline="30000" dirty="0"/>
              <a:t>]</a:t>
            </a:r>
            <a:r>
              <a:rPr lang="en-US" sz="1900" dirty="0"/>
              <a:t>must be what is already bound in heaven; and whatever you loose (declare lawful) on earth </a:t>
            </a:r>
            <a:r>
              <a:rPr lang="en-US" sz="1900" baseline="30000" dirty="0"/>
              <a:t>[</a:t>
            </a:r>
            <a:r>
              <a:rPr lang="en-US" sz="1900" baseline="30000" dirty="0">
                <a:hlinkClick r:id="rId4" tooltip="See footnote b"/>
              </a:rPr>
              <a:t>b</a:t>
            </a:r>
            <a:r>
              <a:rPr lang="en-US" sz="1900" baseline="30000" dirty="0"/>
              <a:t>]</a:t>
            </a:r>
            <a:r>
              <a:rPr lang="en-US" sz="1900" dirty="0"/>
              <a:t>must be what is already loosed in heaven.”</a:t>
            </a:r>
          </a:p>
          <a:p>
            <a:pPr lvl="2"/>
            <a:r>
              <a:rPr lang="en-US" sz="1900" dirty="0"/>
              <a:t>[a &amp; b] Charles B. Williams, </a:t>
            </a:r>
            <a:r>
              <a:rPr lang="en-US" sz="1900" i="1" dirty="0"/>
              <a:t>The New Testament: A Translation</a:t>
            </a:r>
            <a:r>
              <a:rPr lang="en-US" sz="1900" dirty="0"/>
              <a:t>: [in the Greek] “The perfect passive participle, here referring to a state of having been </a:t>
            </a:r>
            <a:r>
              <a:rPr lang="en-US" sz="1900" b="1" dirty="0"/>
              <a:t>already</a:t>
            </a:r>
            <a:r>
              <a:rPr lang="en-US" sz="1900" dirty="0"/>
              <a:t> forbidden [or permitted].”</a:t>
            </a:r>
          </a:p>
          <a:p>
            <a:r>
              <a:rPr lang="en-US" sz="1900" dirty="0"/>
              <a:t>This insinuates that we are “law enforcement” here on earth whereby we are to, by faith, receive that which has already been established as either lawful or unlawful in heaven and make it so here on earth.</a:t>
            </a:r>
          </a:p>
          <a:p>
            <a:r>
              <a:rPr lang="en-US" sz="1900" dirty="0"/>
              <a:t>God provides the substance upon which we are to act in the natural world to establish in the earth.</a:t>
            </a:r>
          </a:p>
          <a:p>
            <a:r>
              <a:rPr lang="en-US" sz="1900" dirty="0"/>
              <a:t>We will see Matthew 16:19 again in our study of Faith as a Law.</a:t>
            </a:r>
            <a:br>
              <a:rPr lang="en-US" sz="1900" dirty="0"/>
            </a:br>
            <a:endParaRPr lang="en-US" sz="1900" dirty="0"/>
          </a:p>
        </p:txBody>
      </p:sp>
    </p:spTree>
    <p:extLst>
      <p:ext uri="{BB962C8B-B14F-4D97-AF65-F5344CB8AC3E}">
        <p14:creationId xmlns:p14="http://schemas.microsoft.com/office/powerpoint/2010/main" val="2043124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DC2BD2-F380-244D-9A0F-F60856964AF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B51E6AB-E98F-7548-9697-EDEF178E8B18}"/>
              </a:ext>
            </a:extLst>
          </p:cNvPr>
          <p:cNvSpPr>
            <a:spLocks noGrp="1"/>
          </p:cNvSpPr>
          <p:nvPr>
            <p:ph idx="1"/>
          </p:nvPr>
        </p:nvSpPr>
        <p:spPr>
          <a:xfrm>
            <a:off x="1154256" y="2056477"/>
            <a:ext cx="9880893" cy="4801523"/>
          </a:xfrm>
        </p:spPr>
        <p:txBody>
          <a:bodyPr>
            <a:noAutofit/>
          </a:bodyPr>
          <a:lstStyle/>
          <a:p>
            <a:pPr marL="0" indent="0">
              <a:lnSpc>
                <a:spcPct val="110000"/>
              </a:lnSpc>
              <a:buNone/>
            </a:pPr>
            <a:r>
              <a:rPr lang="en-US" sz="2000" b="1" dirty="0"/>
              <a:t>Faith as Authorization</a:t>
            </a:r>
          </a:p>
          <a:p>
            <a:pPr>
              <a:lnSpc>
                <a:spcPct val="110000"/>
              </a:lnSpc>
            </a:pPr>
            <a:r>
              <a:rPr lang="en-US" sz="2000" dirty="0"/>
              <a:t>God requires an act of faith, or authorization, no matter how small, to legalize His intervention into our affairs.</a:t>
            </a:r>
          </a:p>
          <a:p>
            <a:pPr>
              <a:lnSpc>
                <a:spcPct val="110000"/>
              </a:lnSpc>
            </a:pPr>
            <a:r>
              <a:rPr lang="en-US" sz="2000" dirty="0"/>
              <a:t>This is a result of </a:t>
            </a:r>
            <a:r>
              <a:rPr lang="en-US" sz="2000" b="1" dirty="0"/>
              <a:t>The Law of Dominion</a:t>
            </a:r>
            <a:r>
              <a:rPr lang="en-US" sz="2000" dirty="0"/>
              <a:t> which designated man as the sovereign ruler (dominion) over the affairs of the earth, whereby any manifestation on it must have man’s authorization or participation, which is manifested by some act on his part.</a:t>
            </a:r>
          </a:p>
          <a:p>
            <a:pPr lvl="1">
              <a:lnSpc>
                <a:spcPct val="110000"/>
              </a:lnSpc>
            </a:pPr>
            <a:r>
              <a:rPr lang="en-US" sz="2000" b="1" dirty="0"/>
              <a:t>Genesis 1:26, NKJV </a:t>
            </a:r>
            <a:r>
              <a:rPr lang="en-US" sz="2000" dirty="0"/>
              <a:t>– “Then God said, “Let Us make man in Our image, according to Our likeness; </a:t>
            </a:r>
            <a:r>
              <a:rPr lang="en-US" sz="2000" u="sng" dirty="0"/>
              <a:t>let them have dominion</a:t>
            </a:r>
            <a:r>
              <a:rPr lang="en-US" sz="2000" dirty="0"/>
              <a:t> over the fish of the sea, over the birds of the air, and over the cattle, </a:t>
            </a:r>
            <a:r>
              <a:rPr lang="en-US" sz="2000" u="sng" dirty="0"/>
              <a:t>over all the earth </a:t>
            </a:r>
            <a:r>
              <a:rPr lang="en-US" sz="2000" dirty="0"/>
              <a:t>and over every creeping thing that creeps on the earth.” </a:t>
            </a:r>
          </a:p>
          <a:p>
            <a:pPr>
              <a:lnSpc>
                <a:spcPct val="110000"/>
              </a:lnSpc>
            </a:pPr>
            <a:r>
              <a:rPr lang="en-US" sz="2000" b="1" dirty="0"/>
              <a:t>Law: </a:t>
            </a:r>
            <a:r>
              <a:rPr lang="en-US" sz="2000" i="1" dirty="0"/>
              <a:t>“Without man God will not, and without God man cannot”.</a:t>
            </a:r>
          </a:p>
        </p:txBody>
      </p:sp>
      <p:sp>
        <p:nvSpPr>
          <p:cNvPr id="3" name="Slide Number Placeholder 2">
            <a:extLst>
              <a:ext uri="{FF2B5EF4-FFF2-40B4-BE49-F238E27FC236}">
                <a16:creationId xmlns:a16="http://schemas.microsoft.com/office/drawing/2014/main" id="{1A5CC279-D968-7443-B5D4-579CCA99B559}"/>
              </a:ext>
            </a:extLst>
          </p:cNvPr>
          <p:cNvSpPr>
            <a:spLocks noGrp="1"/>
          </p:cNvSpPr>
          <p:nvPr>
            <p:ph type="sldNum" sz="quarter" idx="12"/>
          </p:nvPr>
        </p:nvSpPr>
        <p:spPr/>
        <p:txBody>
          <a:bodyPr/>
          <a:lstStyle/>
          <a:p>
            <a:fld id="{6DFA1F42-8550-964F-9DB7-C892BE2A0240}" type="slidenum">
              <a:rPr lang="en-US" smtClean="0"/>
              <a:t>39</a:t>
            </a:fld>
            <a:endParaRPr lang="en-US"/>
          </a:p>
        </p:txBody>
      </p:sp>
    </p:spTree>
    <p:extLst>
      <p:ext uri="{BB962C8B-B14F-4D97-AF65-F5344CB8AC3E}">
        <p14:creationId xmlns:p14="http://schemas.microsoft.com/office/powerpoint/2010/main" val="188015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704A-A113-B441-B9A8-9D43E9C56A4D}"/>
              </a:ext>
            </a:extLst>
          </p:cNvPr>
          <p:cNvSpPr>
            <a:spLocks noGrp="1"/>
          </p:cNvSpPr>
          <p:nvPr>
            <p:ph type="title"/>
          </p:nvPr>
        </p:nvSpPr>
        <p:spPr/>
        <p:txBody>
          <a:bodyPr/>
          <a:lstStyle/>
          <a:p>
            <a:r>
              <a:rPr lang="en-US" b="1" dirty="0"/>
              <a:t>Table of Contents</a:t>
            </a:r>
          </a:p>
        </p:txBody>
      </p:sp>
      <p:graphicFrame>
        <p:nvGraphicFramePr>
          <p:cNvPr id="6" name="Content Placeholder 2">
            <a:extLst>
              <a:ext uri="{FF2B5EF4-FFF2-40B4-BE49-F238E27FC236}">
                <a16:creationId xmlns:a16="http://schemas.microsoft.com/office/drawing/2014/main" id="{C853B3E1-EB60-115E-58A6-7BA513206B0A}"/>
              </a:ext>
            </a:extLst>
          </p:cNvPr>
          <p:cNvGraphicFramePr>
            <a:graphicFrameLocks noGrp="1"/>
          </p:cNvGraphicFramePr>
          <p:nvPr>
            <p:ph idx="1"/>
            <p:extLst>
              <p:ext uri="{D42A27DB-BD31-4B8C-83A1-F6EECF244321}">
                <p14:modId xmlns:p14="http://schemas.microsoft.com/office/powerpoint/2010/main" val="42350153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A9F2594-B219-DB4F-A3DA-94AB2AC6231C}"/>
              </a:ext>
            </a:extLst>
          </p:cNvPr>
          <p:cNvSpPr>
            <a:spLocks noGrp="1"/>
          </p:cNvSpPr>
          <p:nvPr>
            <p:ph type="sldNum" sz="quarter" idx="12"/>
          </p:nvPr>
        </p:nvSpPr>
        <p:spPr/>
        <p:txBody>
          <a:bodyPr/>
          <a:lstStyle/>
          <a:p>
            <a:fld id="{6DFA1F42-8550-964F-9DB7-C892BE2A0240}" type="slidenum">
              <a:rPr lang="en-US" smtClean="0"/>
              <a:t>4</a:t>
            </a:fld>
            <a:endParaRPr lang="en-US"/>
          </a:p>
        </p:txBody>
      </p:sp>
    </p:spTree>
    <p:extLst>
      <p:ext uri="{BB962C8B-B14F-4D97-AF65-F5344CB8AC3E}">
        <p14:creationId xmlns:p14="http://schemas.microsoft.com/office/powerpoint/2010/main" val="2547031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DC2BD2-F380-244D-9A0F-F60856964AF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B51E6AB-E98F-7548-9697-EDEF178E8B18}"/>
              </a:ext>
            </a:extLst>
          </p:cNvPr>
          <p:cNvSpPr>
            <a:spLocks noGrp="1"/>
          </p:cNvSpPr>
          <p:nvPr>
            <p:ph idx="1"/>
          </p:nvPr>
        </p:nvSpPr>
        <p:spPr>
          <a:xfrm>
            <a:off x="1154256" y="1999896"/>
            <a:ext cx="9880893" cy="4801523"/>
          </a:xfrm>
        </p:spPr>
        <p:txBody>
          <a:bodyPr>
            <a:noAutofit/>
          </a:bodyPr>
          <a:lstStyle/>
          <a:p>
            <a:pPr marL="0" indent="0">
              <a:lnSpc>
                <a:spcPct val="110000"/>
              </a:lnSpc>
              <a:buNone/>
            </a:pPr>
            <a:r>
              <a:rPr lang="en-US" sz="1800" b="1" dirty="0"/>
              <a:t>Our Work:</a:t>
            </a:r>
          </a:p>
          <a:p>
            <a:pPr lvl="1">
              <a:lnSpc>
                <a:spcPct val="110000"/>
              </a:lnSpc>
            </a:pPr>
            <a:r>
              <a:rPr lang="en-US" sz="1800" b="1" dirty="0"/>
              <a:t>James 2:14-26 </a:t>
            </a:r>
            <a:r>
              <a:rPr lang="en-US" sz="1800" dirty="0"/>
              <a:t>reminds us that faith, without works is dead, or of no effect.</a:t>
            </a:r>
          </a:p>
          <a:p>
            <a:pPr>
              <a:lnSpc>
                <a:spcPct val="110000"/>
              </a:lnSpc>
            </a:pPr>
            <a:r>
              <a:rPr lang="en-US" sz="1800" dirty="0"/>
              <a:t>In the New Testament, whenever Jesus performed a miracle, He required the recipient to perform some act of faith that legalized their reception of what they were asking for.</a:t>
            </a:r>
          </a:p>
          <a:p>
            <a:pPr lvl="1">
              <a:lnSpc>
                <a:spcPct val="110000"/>
              </a:lnSpc>
            </a:pPr>
            <a:r>
              <a:rPr lang="en-US" sz="1800" b="1" dirty="0"/>
              <a:t>Romans 14:23b, KJV </a:t>
            </a:r>
            <a:r>
              <a:rPr lang="en-US" sz="1800" dirty="0"/>
              <a:t>– “for whatsoever </a:t>
            </a:r>
            <a:r>
              <a:rPr lang="en-US" sz="1800" i="1" dirty="0"/>
              <a:t>is</a:t>
            </a:r>
            <a:r>
              <a:rPr lang="en-US" sz="1800" dirty="0"/>
              <a:t> not of faith is sin”.</a:t>
            </a:r>
          </a:p>
          <a:p>
            <a:pPr lvl="1">
              <a:lnSpc>
                <a:spcPct val="110000"/>
              </a:lnSpc>
            </a:pPr>
            <a:r>
              <a:rPr lang="en-US" sz="1800" b="1" dirty="0"/>
              <a:t>Law: </a:t>
            </a:r>
            <a:r>
              <a:rPr lang="en-US" sz="1800" i="1" dirty="0"/>
              <a:t>“It is illegal for God to give man that which He does not have faith for”.</a:t>
            </a:r>
          </a:p>
          <a:p>
            <a:pPr>
              <a:lnSpc>
                <a:spcPct val="110000"/>
              </a:lnSpc>
            </a:pPr>
            <a:r>
              <a:rPr lang="en-US" sz="1800" b="1" dirty="0"/>
              <a:t>Examples</a:t>
            </a:r>
          </a:p>
          <a:p>
            <a:pPr lvl="1">
              <a:lnSpc>
                <a:spcPct val="110000"/>
              </a:lnSpc>
            </a:pPr>
            <a:r>
              <a:rPr lang="en-US" sz="1800" dirty="0"/>
              <a:t>Stand up – John 5:1-9</a:t>
            </a:r>
          </a:p>
          <a:p>
            <a:pPr lvl="1">
              <a:lnSpc>
                <a:spcPct val="110000"/>
              </a:lnSpc>
            </a:pPr>
            <a:r>
              <a:rPr lang="en-US" sz="1800" dirty="0"/>
              <a:t>Stretch out your hand – Mark 3:5</a:t>
            </a:r>
          </a:p>
          <a:p>
            <a:pPr lvl="1">
              <a:lnSpc>
                <a:spcPct val="110000"/>
              </a:lnSpc>
            </a:pPr>
            <a:r>
              <a:rPr lang="en-US" sz="1800" dirty="0"/>
              <a:t>Lepers told to Go wash themselves – John 9:7</a:t>
            </a:r>
          </a:p>
          <a:p>
            <a:pPr lvl="1">
              <a:lnSpc>
                <a:spcPct val="110000"/>
              </a:lnSpc>
            </a:pPr>
            <a:r>
              <a:rPr lang="en-US" sz="1800" dirty="0"/>
              <a:t>Give the oil and water (Widow) 1Kings 17:7-16</a:t>
            </a:r>
          </a:p>
          <a:p>
            <a:pPr lvl="1">
              <a:lnSpc>
                <a:spcPct val="110000"/>
              </a:lnSpc>
            </a:pPr>
            <a:r>
              <a:rPr lang="en-US" sz="1800" dirty="0"/>
              <a:t>Speak to or say to …. – Matthew 21:21 and Mark 11:23</a:t>
            </a:r>
          </a:p>
        </p:txBody>
      </p:sp>
      <p:sp>
        <p:nvSpPr>
          <p:cNvPr id="3" name="Slide Number Placeholder 2">
            <a:extLst>
              <a:ext uri="{FF2B5EF4-FFF2-40B4-BE49-F238E27FC236}">
                <a16:creationId xmlns:a16="http://schemas.microsoft.com/office/drawing/2014/main" id="{1A5CC279-D968-7443-B5D4-579CCA99B559}"/>
              </a:ext>
            </a:extLst>
          </p:cNvPr>
          <p:cNvSpPr>
            <a:spLocks noGrp="1"/>
          </p:cNvSpPr>
          <p:nvPr>
            <p:ph type="sldNum" sz="quarter" idx="12"/>
          </p:nvPr>
        </p:nvSpPr>
        <p:spPr/>
        <p:txBody>
          <a:bodyPr/>
          <a:lstStyle/>
          <a:p>
            <a:fld id="{6DFA1F42-8550-964F-9DB7-C892BE2A0240}" type="slidenum">
              <a:rPr lang="en-US" smtClean="0"/>
              <a:t>40</a:t>
            </a:fld>
            <a:endParaRPr lang="en-US" dirty="0"/>
          </a:p>
        </p:txBody>
      </p:sp>
    </p:spTree>
    <p:extLst>
      <p:ext uri="{BB962C8B-B14F-4D97-AF65-F5344CB8AC3E}">
        <p14:creationId xmlns:p14="http://schemas.microsoft.com/office/powerpoint/2010/main" val="85963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FBF6E-2518-FD4C-AACF-703E9C7234BE}"/>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64E85DA-36D2-024A-9973-E51DFB6C2FD0}"/>
              </a:ext>
            </a:extLst>
          </p:cNvPr>
          <p:cNvSpPr>
            <a:spLocks noGrp="1"/>
          </p:cNvSpPr>
          <p:nvPr>
            <p:ph type="sldNum" sz="quarter" idx="12"/>
          </p:nvPr>
        </p:nvSpPr>
        <p:spPr>
          <a:xfrm>
            <a:off x="11182560" y="6397143"/>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41</a:t>
            </a:fld>
            <a:endParaRPr lang="en-US" sz="1400">
              <a:solidFill>
                <a:schemeClr val="tx1"/>
              </a:solidFill>
            </a:endParaRPr>
          </a:p>
        </p:txBody>
      </p:sp>
      <p:sp>
        <p:nvSpPr>
          <p:cNvPr id="3" name="Content Placeholder 2">
            <a:extLst>
              <a:ext uri="{FF2B5EF4-FFF2-40B4-BE49-F238E27FC236}">
                <a16:creationId xmlns:a16="http://schemas.microsoft.com/office/drawing/2014/main" id="{38F70D1E-B214-3048-B909-0953D0F5029B}"/>
              </a:ext>
            </a:extLst>
          </p:cNvPr>
          <p:cNvSpPr>
            <a:spLocks noGrp="1"/>
          </p:cNvSpPr>
          <p:nvPr>
            <p:ph idx="1"/>
          </p:nvPr>
        </p:nvSpPr>
        <p:spPr>
          <a:xfrm>
            <a:off x="849438" y="2100254"/>
            <a:ext cx="10749527" cy="4640657"/>
          </a:xfrm>
        </p:spPr>
        <p:txBody>
          <a:bodyPr>
            <a:noAutofit/>
          </a:bodyPr>
          <a:lstStyle/>
          <a:p>
            <a:pPr marL="0" indent="0">
              <a:lnSpc>
                <a:spcPct val="100000"/>
              </a:lnSpc>
              <a:buNone/>
            </a:pPr>
            <a:r>
              <a:rPr lang="en-US" sz="1600" b="1" dirty="0"/>
              <a:t>Partners with God – Power &amp; Authority</a:t>
            </a:r>
          </a:p>
          <a:p>
            <a:pPr>
              <a:lnSpc>
                <a:spcPct val="100000"/>
              </a:lnSpc>
            </a:pPr>
            <a:r>
              <a:rPr lang="en-US" sz="1600" dirty="0"/>
              <a:t>God’s Faith and our works in the natural form a partnership through which God is legally able to manifest His will in the earth as it is in heaven.</a:t>
            </a:r>
          </a:p>
          <a:p>
            <a:pPr lvl="1">
              <a:lnSpc>
                <a:spcPct val="100000"/>
              </a:lnSpc>
            </a:pPr>
            <a:r>
              <a:rPr lang="en-US" sz="1600" b="1" dirty="0"/>
              <a:t>2Corinthians 6:1, NLT </a:t>
            </a:r>
            <a:r>
              <a:rPr lang="en-US" sz="1600" dirty="0"/>
              <a:t>– “As God’s partners, we beg you not to accept this marvelous gift of God’s kindness and then ignore it.”</a:t>
            </a:r>
          </a:p>
          <a:p>
            <a:pPr lvl="1">
              <a:lnSpc>
                <a:spcPct val="100000"/>
              </a:lnSpc>
            </a:pPr>
            <a:r>
              <a:rPr lang="en-US" sz="1600" b="1" dirty="0"/>
              <a:t>1Corinthians 3:9, NIV,  </a:t>
            </a:r>
            <a:r>
              <a:rPr lang="en-US" sz="1600" dirty="0"/>
              <a:t>- “For we are co-workers in God’s service …”.</a:t>
            </a:r>
          </a:p>
          <a:p>
            <a:pPr>
              <a:lnSpc>
                <a:spcPct val="100000"/>
              </a:lnSpc>
            </a:pPr>
            <a:r>
              <a:rPr lang="en-US" sz="1600" dirty="0"/>
              <a:t>This partnership is not an equal one, but a necessary one due to the Law of Dominion.</a:t>
            </a:r>
          </a:p>
          <a:p>
            <a:pPr>
              <a:lnSpc>
                <a:spcPct val="100000"/>
              </a:lnSpc>
            </a:pPr>
            <a:r>
              <a:rPr lang="en-US" sz="1600" dirty="0"/>
              <a:t>God is required to provide the </a:t>
            </a:r>
            <a:r>
              <a:rPr lang="en-US" sz="1600" b="1" dirty="0"/>
              <a:t>Power</a:t>
            </a:r>
            <a:r>
              <a:rPr lang="en-US" sz="1600" dirty="0"/>
              <a:t> or ability, while man is required to yield his </a:t>
            </a:r>
            <a:r>
              <a:rPr lang="en-US" sz="1600" b="1" dirty="0"/>
              <a:t>Authority</a:t>
            </a:r>
            <a:r>
              <a:rPr lang="en-US" sz="1600" dirty="0"/>
              <a:t> given him over the earth to God, thereby granting Him access and authorization to act on man’s behalf.</a:t>
            </a:r>
          </a:p>
          <a:p>
            <a:pPr>
              <a:lnSpc>
                <a:spcPct val="100000"/>
              </a:lnSpc>
            </a:pPr>
            <a:r>
              <a:rPr lang="en-US" sz="1600" dirty="0"/>
              <a:t>Like </a:t>
            </a:r>
            <a:r>
              <a:rPr lang="en-US" sz="1600" b="1" dirty="0"/>
              <a:t>Belief</a:t>
            </a:r>
            <a:r>
              <a:rPr lang="en-US" sz="1600" dirty="0"/>
              <a:t> and </a:t>
            </a:r>
            <a:r>
              <a:rPr lang="en-US" sz="1600" b="1" dirty="0"/>
              <a:t>Faith</a:t>
            </a:r>
            <a:r>
              <a:rPr lang="en-US" sz="1600" dirty="0"/>
              <a:t>, which are often used interchangeably, but are different, so is </a:t>
            </a:r>
            <a:r>
              <a:rPr lang="en-US" sz="1600" b="1" u="sng" dirty="0"/>
              <a:t>Power</a:t>
            </a:r>
            <a:r>
              <a:rPr lang="en-US" sz="1600" dirty="0"/>
              <a:t> and </a:t>
            </a:r>
            <a:r>
              <a:rPr lang="en-US" sz="1600" b="1" u="sng" dirty="0"/>
              <a:t>Authority!</a:t>
            </a:r>
          </a:p>
          <a:p>
            <a:pPr>
              <a:lnSpc>
                <a:spcPct val="100000"/>
              </a:lnSpc>
            </a:pPr>
            <a:r>
              <a:rPr lang="en-US" sz="1600" b="1" dirty="0"/>
              <a:t>Definition:</a:t>
            </a:r>
          </a:p>
          <a:p>
            <a:pPr lvl="1">
              <a:lnSpc>
                <a:spcPct val="100000"/>
              </a:lnSpc>
            </a:pPr>
            <a:r>
              <a:rPr lang="en-US" sz="1600" b="1" dirty="0"/>
              <a:t>Power </a:t>
            </a:r>
            <a:r>
              <a:rPr lang="en-US" sz="1600" dirty="0"/>
              <a:t>is the ability to do a thing. </a:t>
            </a:r>
            <a:r>
              <a:rPr lang="en-US" sz="1600" b="1" dirty="0"/>
              <a:t>See 1Peter 5:11 </a:t>
            </a:r>
            <a:r>
              <a:rPr lang="en-US" sz="1600" dirty="0"/>
              <a:t>– </a:t>
            </a:r>
            <a:r>
              <a:rPr lang="en-US" sz="1600" b="1" i="1" baseline="30000" dirty="0"/>
              <a:t>“</a:t>
            </a:r>
            <a:r>
              <a:rPr lang="en-US" sz="1600" i="1" dirty="0"/>
              <a:t>For all power belongs to God, now and forever. Amen.”</a:t>
            </a:r>
          </a:p>
          <a:p>
            <a:pPr lvl="1">
              <a:lnSpc>
                <a:spcPct val="100000"/>
              </a:lnSpc>
            </a:pPr>
            <a:r>
              <a:rPr lang="en-US" sz="1600" b="1" dirty="0"/>
              <a:t>Authority</a:t>
            </a:r>
            <a:r>
              <a:rPr lang="en-US" sz="1600" dirty="0"/>
              <a:t> is the legal right to do a thing. – </a:t>
            </a:r>
            <a:r>
              <a:rPr lang="en-US" sz="1600" b="1" dirty="0"/>
              <a:t>See  Psalms 115:16, NKJV </a:t>
            </a:r>
            <a:r>
              <a:rPr lang="en-US" sz="1600" dirty="0"/>
              <a:t>– “The heaven, </a:t>
            </a:r>
            <a:r>
              <a:rPr lang="en-US" sz="1600" i="1" dirty="0"/>
              <a:t>even</a:t>
            </a:r>
            <a:r>
              <a:rPr lang="en-US" sz="1600" dirty="0"/>
              <a:t> the heavens, </a:t>
            </a:r>
            <a:r>
              <a:rPr lang="en-US" sz="1600" i="1" dirty="0"/>
              <a:t>are</a:t>
            </a:r>
            <a:r>
              <a:rPr lang="en-US" sz="1600" dirty="0"/>
              <a:t> the </a:t>
            </a:r>
            <a:r>
              <a:rPr lang="en-US" sz="1600" cap="small" dirty="0"/>
              <a:t>Lord</a:t>
            </a:r>
            <a:r>
              <a:rPr lang="en-US" sz="1600" dirty="0"/>
              <a:t>’s; But the earth He has given to the children of men.” (Contrast to Psalms 24:1).</a:t>
            </a:r>
          </a:p>
          <a:p>
            <a:pPr>
              <a:lnSpc>
                <a:spcPct val="100000"/>
              </a:lnSpc>
            </a:pPr>
            <a:r>
              <a:rPr lang="en-US" sz="1600" b="1" i="1" dirty="0"/>
              <a:t>God’s Power</a:t>
            </a:r>
            <a:r>
              <a:rPr lang="en-US" sz="1600" dirty="0"/>
              <a:t> + </a:t>
            </a:r>
            <a:r>
              <a:rPr lang="en-US" sz="1600" b="1" i="1" dirty="0"/>
              <a:t>Man’s</a:t>
            </a:r>
            <a:r>
              <a:rPr lang="en-US" sz="1600" dirty="0"/>
              <a:t> </a:t>
            </a:r>
            <a:r>
              <a:rPr lang="en-US" sz="1600" b="1" i="1" dirty="0"/>
              <a:t>authority</a:t>
            </a:r>
            <a:r>
              <a:rPr lang="en-US" sz="1600" dirty="0"/>
              <a:t> authorizes = </a:t>
            </a:r>
            <a:r>
              <a:rPr lang="en-US" sz="1600" b="1" i="1" dirty="0"/>
              <a:t>Manifestation in the Earth</a:t>
            </a:r>
          </a:p>
        </p:txBody>
      </p:sp>
    </p:spTree>
    <p:extLst>
      <p:ext uri="{BB962C8B-B14F-4D97-AF65-F5344CB8AC3E}">
        <p14:creationId xmlns:p14="http://schemas.microsoft.com/office/powerpoint/2010/main" val="835773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1AC95-2955-7B45-B7FD-5B1E824A7AD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E817C61-D5E7-6443-BD12-5899B485AE72}"/>
              </a:ext>
            </a:extLst>
          </p:cNvPr>
          <p:cNvSpPr>
            <a:spLocks noGrp="1"/>
          </p:cNvSpPr>
          <p:nvPr>
            <p:ph type="sldNum" sz="quarter" idx="12"/>
          </p:nvPr>
        </p:nvSpPr>
        <p:spPr>
          <a:xfrm>
            <a:off x="11045347" y="6387204"/>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42</a:t>
            </a:fld>
            <a:endParaRPr lang="en-US" sz="1400">
              <a:solidFill>
                <a:schemeClr val="tx1"/>
              </a:solidFill>
            </a:endParaRPr>
          </a:p>
        </p:txBody>
      </p:sp>
      <p:sp>
        <p:nvSpPr>
          <p:cNvPr id="3" name="Content Placeholder 2">
            <a:extLst>
              <a:ext uri="{FF2B5EF4-FFF2-40B4-BE49-F238E27FC236}">
                <a16:creationId xmlns:a16="http://schemas.microsoft.com/office/drawing/2014/main" id="{B3E01CF2-6FEB-0743-93F6-1DEE7045F284}"/>
              </a:ext>
            </a:extLst>
          </p:cNvPr>
          <p:cNvSpPr>
            <a:spLocks noGrp="1"/>
          </p:cNvSpPr>
          <p:nvPr>
            <p:ph idx="1"/>
          </p:nvPr>
        </p:nvSpPr>
        <p:spPr>
          <a:xfrm>
            <a:off x="983842" y="2217343"/>
            <a:ext cx="10426280" cy="4640657"/>
          </a:xfrm>
        </p:spPr>
        <p:txBody>
          <a:bodyPr>
            <a:noAutofit/>
          </a:bodyPr>
          <a:lstStyle/>
          <a:p>
            <a:pPr marL="0" indent="0">
              <a:lnSpc>
                <a:spcPct val="100000"/>
              </a:lnSpc>
              <a:buNone/>
            </a:pPr>
            <a:r>
              <a:rPr lang="en-US" sz="1600" b="1" dirty="0"/>
              <a:t>Partners with God –Action &amp; Authority</a:t>
            </a:r>
          </a:p>
          <a:p>
            <a:pPr lvl="1">
              <a:lnSpc>
                <a:spcPct val="100000"/>
              </a:lnSpc>
            </a:pPr>
            <a:r>
              <a:rPr lang="en-US" sz="1600" b="1" dirty="0"/>
              <a:t>Exodus 14:15-16, NKJV </a:t>
            </a:r>
            <a:r>
              <a:rPr lang="en-US" sz="1600" dirty="0"/>
              <a:t>– “And the </a:t>
            </a:r>
            <a:r>
              <a:rPr lang="en-US" sz="1600" cap="small" dirty="0"/>
              <a:t>Lord</a:t>
            </a:r>
            <a:r>
              <a:rPr lang="en-US" sz="1600" dirty="0"/>
              <a:t> said to Moses, “</a:t>
            </a:r>
            <a:r>
              <a:rPr lang="en-US" sz="1600" u="sng" dirty="0"/>
              <a:t>Why do you cry to Me</a:t>
            </a:r>
            <a:r>
              <a:rPr lang="en-US" sz="1600" dirty="0"/>
              <a:t>? Tell the children of Israel to go forward. </a:t>
            </a:r>
            <a:r>
              <a:rPr lang="en-US" sz="1600" b="1" baseline="30000" dirty="0"/>
              <a:t>16 </a:t>
            </a:r>
            <a:r>
              <a:rPr lang="en-US" sz="1600" dirty="0"/>
              <a:t>But </a:t>
            </a:r>
            <a:r>
              <a:rPr lang="en-US" sz="1600" b="1" u="sng" dirty="0"/>
              <a:t>lift up your rod</a:t>
            </a:r>
            <a:r>
              <a:rPr lang="en-US" sz="1600" dirty="0"/>
              <a:t>, and </a:t>
            </a:r>
            <a:r>
              <a:rPr lang="en-US" sz="1600" b="1" u="sng" dirty="0"/>
              <a:t>stretch out your hand </a:t>
            </a:r>
            <a:r>
              <a:rPr lang="en-US" sz="1600" dirty="0"/>
              <a:t>over the sea and divide it. And the children of Israel shall go on dry </a:t>
            </a:r>
            <a:r>
              <a:rPr lang="en-US" sz="1600" i="1" dirty="0"/>
              <a:t>ground</a:t>
            </a:r>
            <a:r>
              <a:rPr lang="en-US" sz="1600" dirty="0"/>
              <a:t> through the midst of the sea.”</a:t>
            </a:r>
          </a:p>
          <a:p>
            <a:pPr>
              <a:lnSpc>
                <a:spcPct val="100000"/>
              </a:lnSpc>
            </a:pPr>
            <a:r>
              <a:rPr lang="en-US" sz="1600" dirty="0"/>
              <a:t>Moses, in performing the miracles, was required to provide an act of faith, such as casting his rod down, speaking and lifting his hands, in order to authorize God’s intervention into their situation.</a:t>
            </a:r>
          </a:p>
          <a:p>
            <a:pPr lvl="1">
              <a:lnSpc>
                <a:spcPct val="100000"/>
              </a:lnSpc>
            </a:pPr>
            <a:r>
              <a:rPr lang="en-US" sz="1600" b="1" dirty="0"/>
              <a:t>Exodus 3:7-10, NKJV - </a:t>
            </a:r>
            <a:r>
              <a:rPr lang="en-US" sz="1600" dirty="0"/>
              <a:t>And the </a:t>
            </a:r>
            <a:r>
              <a:rPr lang="en-US" sz="1600" cap="small" dirty="0"/>
              <a:t>Lord</a:t>
            </a:r>
            <a:r>
              <a:rPr lang="en-US" sz="1600" dirty="0"/>
              <a:t> said: “</a:t>
            </a:r>
            <a:r>
              <a:rPr lang="en-US" sz="1600" u="sng" dirty="0"/>
              <a:t>I have surely seen </a:t>
            </a:r>
            <a:r>
              <a:rPr lang="en-US" sz="1600" dirty="0"/>
              <a:t>the oppression of My people who </a:t>
            </a:r>
            <a:r>
              <a:rPr lang="en-US" sz="1600" i="1" dirty="0"/>
              <a:t>are</a:t>
            </a:r>
            <a:r>
              <a:rPr lang="en-US" sz="1600" dirty="0"/>
              <a:t> in Egypt, and [I] </a:t>
            </a:r>
            <a:r>
              <a:rPr lang="en-US" sz="1600" u="sng" dirty="0"/>
              <a:t>have heard </a:t>
            </a:r>
            <a:r>
              <a:rPr lang="en-US" sz="1600" dirty="0"/>
              <a:t>their cry because of their taskmasters, for </a:t>
            </a:r>
            <a:r>
              <a:rPr lang="en-US" sz="1600" u="sng" dirty="0"/>
              <a:t>I know </a:t>
            </a:r>
            <a:r>
              <a:rPr lang="en-US" sz="1600" dirty="0"/>
              <a:t>their sorrows. </a:t>
            </a:r>
            <a:r>
              <a:rPr lang="en-US" sz="1600" b="1" baseline="30000" dirty="0"/>
              <a:t>8 </a:t>
            </a:r>
            <a:r>
              <a:rPr lang="en-US" sz="1600" dirty="0"/>
              <a:t>So </a:t>
            </a:r>
            <a:r>
              <a:rPr lang="en-US" sz="1600" b="1" u="sng" dirty="0"/>
              <a:t>I have come down to deliver them </a:t>
            </a:r>
            <a:r>
              <a:rPr lang="en-US" sz="1600" dirty="0"/>
              <a:t>out of the hand of the Egyptians, … </a:t>
            </a:r>
            <a:r>
              <a:rPr lang="en-US" sz="1600" b="1" baseline="30000" dirty="0"/>
              <a:t>9 </a:t>
            </a:r>
            <a:r>
              <a:rPr lang="en-US" sz="1600" dirty="0"/>
              <a:t>Now therefore, behold, the cry of the children of Israel has </a:t>
            </a:r>
            <a:r>
              <a:rPr lang="en-US" sz="1600" u="sng" dirty="0"/>
              <a:t>come to Me</a:t>
            </a:r>
            <a:r>
              <a:rPr lang="en-US" sz="1600" dirty="0"/>
              <a:t>, and </a:t>
            </a:r>
            <a:r>
              <a:rPr lang="en-US" sz="1600" u="sng" dirty="0"/>
              <a:t>I have also seen </a:t>
            </a:r>
            <a:r>
              <a:rPr lang="en-US" sz="1600" dirty="0"/>
              <a:t>the oppression with which the Egyptians oppress them. </a:t>
            </a:r>
            <a:r>
              <a:rPr lang="en-US" sz="1600" b="1" baseline="30000" dirty="0"/>
              <a:t>10 </a:t>
            </a:r>
            <a:r>
              <a:rPr lang="en-US" sz="1600" dirty="0"/>
              <a:t>Come now, therefore, and </a:t>
            </a:r>
            <a:r>
              <a:rPr lang="en-US" sz="1600" u="sng" dirty="0"/>
              <a:t>I will send you to Pharaoh </a:t>
            </a:r>
            <a:r>
              <a:rPr lang="en-US" sz="1600" b="1" u="sng" dirty="0"/>
              <a:t>that you may </a:t>
            </a:r>
            <a:r>
              <a:rPr lang="en-US" sz="1600" u="sng" dirty="0"/>
              <a:t>bring My people, the children of Israel, out of Egypt</a:t>
            </a:r>
            <a:r>
              <a:rPr lang="en-US" sz="1600" dirty="0"/>
              <a:t>.”</a:t>
            </a:r>
          </a:p>
          <a:p>
            <a:pPr lvl="2">
              <a:lnSpc>
                <a:spcPct val="100000"/>
              </a:lnSpc>
            </a:pPr>
            <a:r>
              <a:rPr lang="en-US" sz="1600" dirty="0"/>
              <a:t>Note: Moses’ primary work in partnering with God in delivering Egypt was speaking* (saying what God said).</a:t>
            </a:r>
          </a:p>
          <a:p>
            <a:pPr>
              <a:lnSpc>
                <a:spcPct val="100000"/>
              </a:lnSpc>
            </a:pPr>
            <a:r>
              <a:rPr lang="en-US" sz="1600" dirty="0"/>
              <a:t>Although God had to await the authorization and participation of Moses (Man) in order for Him to take action so that His will was done in the earth, He considered Moses’ actions as </a:t>
            </a:r>
            <a:r>
              <a:rPr lang="en-US" sz="1600" i="1" dirty="0"/>
              <a:t>His</a:t>
            </a:r>
            <a:r>
              <a:rPr lang="en-US" sz="1600" dirty="0"/>
              <a:t>! (See Ephesians 4:11-12, NLT).</a:t>
            </a:r>
          </a:p>
        </p:txBody>
      </p:sp>
    </p:spTree>
    <p:extLst>
      <p:ext uri="{BB962C8B-B14F-4D97-AF65-F5344CB8AC3E}">
        <p14:creationId xmlns:p14="http://schemas.microsoft.com/office/powerpoint/2010/main" val="3271368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A8E8570-9793-CD4B-A899-CC5BF6224AB0}"/>
              </a:ext>
            </a:extLst>
          </p:cNvPr>
          <p:cNvSpPr>
            <a:spLocks noGrp="1"/>
          </p:cNvSpPr>
          <p:nvPr>
            <p:ph type="sldNum" sz="quarter" idx="12"/>
          </p:nvPr>
        </p:nvSpPr>
        <p:spPr/>
        <p:txBody>
          <a:bodyPr/>
          <a:lstStyle/>
          <a:p>
            <a:fld id="{6DFA1F42-8550-964F-9DB7-C892BE2A0240}" type="slidenum">
              <a:rPr lang="en-US" smtClean="0"/>
              <a:t>43</a:t>
            </a:fld>
            <a:endParaRPr lang="en-US"/>
          </a:p>
        </p:txBody>
      </p:sp>
    </p:spTree>
    <p:extLst>
      <p:ext uri="{BB962C8B-B14F-4D97-AF65-F5344CB8AC3E}">
        <p14:creationId xmlns:p14="http://schemas.microsoft.com/office/powerpoint/2010/main" val="1431991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1AC95-2955-7B45-B7FD-5B1E824A7AD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E817C61-D5E7-6443-BD12-5899B485AE72}"/>
              </a:ext>
            </a:extLst>
          </p:cNvPr>
          <p:cNvSpPr>
            <a:spLocks noGrp="1"/>
          </p:cNvSpPr>
          <p:nvPr>
            <p:ph type="sldNum" sz="quarter" idx="12"/>
          </p:nvPr>
        </p:nvSpPr>
        <p:spPr>
          <a:xfrm>
            <a:off x="11045347" y="6387204"/>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44</a:t>
            </a:fld>
            <a:endParaRPr lang="en-US" sz="1400">
              <a:solidFill>
                <a:schemeClr val="tx1"/>
              </a:solidFill>
            </a:endParaRPr>
          </a:p>
        </p:txBody>
      </p:sp>
      <p:sp>
        <p:nvSpPr>
          <p:cNvPr id="3" name="Content Placeholder 2">
            <a:extLst>
              <a:ext uri="{FF2B5EF4-FFF2-40B4-BE49-F238E27FC236}">
                <a16:creationId xmlns:a16="http://schemas.microsoft.com/office/drawing/2014/main" id="{B3E01CF2-6FEB-0743-93F6-1DEE7045F284}"/>
              </a:ext>
            </a:extLst>
          </p:cNvPr>
          <p:cNvSpPr>
            <a:spLocks noGrp="1"/>
          </p:cNvSpPr>
          <p:nvPr>
            <p:ph idx="1"/>
          </p:nvPr>
        </p:nvSpPr>
        <p:spPr>
          <a:xfrm>
            <a:off x="1155548" y="2217343"/>
            <a:ext cx="9880893" cy="4640657"/>
          </a:xfrm>
        </p:spPr>
        <p:txBody>
          <a:bodyPr>
            <a:normAutofit/>
          </a:bodyPr>
          <a:lstStyle/>
          <a:p>
            <a:pPr marL="0" indent="0">
              <a:buNone/>
            </a:pPr>
            <a:r>
              <a:rPr lang="en-US" sz="1700" b="1" dirty="0"/>
              <a:t>Speaking is Working!</a:t>
            </a:r>
          </a:p>
          <a:p>
            <a:r>
              <a:rPr lang="en-US" sz="1700" dirty="0"/>
              <a:t>A paradigm shift that must take place in our thinking concern our perceiving S</a:t>
            </a:r>
            <a:r>
              <a:rPr lang="en-US" sz="1700" b="1" dirty="0"/>
              <a:t>peaking is Working!</a:t>
            </a:r>
          </a:p>
          <a:p>
            <a:pPr lvl="1"/>
            <a:r>
              <a:rPr lang="en-US" sz="1700" dirty="0"/>
              <a:t>Reading, meditating, or memorizing the word is for the development and establishment of the thing within you.</a:t>
            </a:r>
          </a:p>
          <a:p>
            <a:r>
              <a:rPr lang="en-US" sz="1700" dirty="0"/>
              <a:t>Faith, and this world, are </a:t>
            </a:r>
            <a:r>
              <a:rPr lang="en-US" sz="1700" u="sng" dirty="0"/>
              <a:t>word</a:t>
            </a:r>
            <a:r>
              <a:rPr lang="en-US" sz="1700" dirty="0"/>
              <a:t> operated!</a:t>
            </a:r>
          </a:p>
          <a:p>
            <a:r>
              <a:rPr lang="en-US" sz="1700" dirty="0"/>
              <a:t>Because God’s Word created all things, all things are responsive to His Word. </a:t>
            </a:r>
          </a:p>
          <a:p>
            <a:r>
              <a:rPr lang="en-US" sz="1700" dirty="0"/>
              <a:t>Therefore, one of the required works that we must become equipped to perform is acting like God, through our speech.</a:t>
            </a:r>
          </a:p>
          <a:p>
            <a:r>
              <a:rPr lang="en-US" sz="1700" dirty="0"/>
              <a:t>God’s word possess the things that are in His mind, which He intends to manifest (1Corinthians 2:9-12).</a:t>
            </a:r>
          </a:p>
          <a:p>
            <a:r>
              <a:rPr lang="en-US" sz="1700" dirty="0"/>
              <a:t>These are “Faith filled words” or speech that are legally decrees, which the Bible says “</a:t>
            </a:r>
            <a:r>
              <a:rPr lang="en-US" sz="1700" i="1" dirty="0"/>
              <a:t>establishes the thing” </a:t>
            </a:r>
            <a:r>
              <a:rPr lang="en-US" sz="1700" dirty="0"/>
              <a:t>(Job 22:28).</a:t>
            </a:r>
          </a:p>
          <a:p>
            <a:pPr lvl="1"/>
            <a:r>
              <a:rPr lang="en-US" sz="1700" dirty="0"/>
              <a:t>This is what we see in Genesis 1 and 2, </a:t>
            </a:r>
            <a:r>
              <a:rPr lang="en-US" sz="1700" dirty="0" err="1"/>
              <a:t>ie</a:t>
            </a:r>
            <a:r>
              <a:rPr lang="en-US" sz="1700" dirty="0"/>
              <a:t>. </a:t>
            </a:r>
            <a:r>
              <a:rPr lang="en-US" sz="1700" i="1" dirty="0"/>
              <a:t>“God said …. and it was so.”</a:t>
            </a:r>
          </a:p>
        </p:txBody>
      </p:sp>
    </p:spTree>
    <p:extLst>
      <p:ext uri="{BB962C8B-B14F-4D97-AF65-F5344CB8AC3E}">
        <p14:creationId xmlns:p14="http://schemas.microsoft.com/office/powerpoint/2010/main" val="57725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6FC92F-AE9E-2444-8F0C-DF33122F82D1}"/>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 - SPEAKING IS WORKING</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D8A0F3F-AFF6-5540-9D4E-0838D5A1964B}"/>
              </a:ext>
            </a:extLst>
          </p:cNvPr>
          <p:cNvSpPr>
            <a:spLocks noGrp="1"/>
          </p:cNvSpPr>
          <p:nvPr>
            <p:ph type="sldNum" sz="quarter" idx="12"/>
          </p:nvPr>
        </p:nvSpPr>
        <p:spPr>
          <a:xfrm>
            <a:off x="10964861" y="6226792"/>
            <a:ext cx="672957" cy="478872"/>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45</a:t>
            </a:fld>
            <a:endParaRPr lang="en-US" sz="1400" dirty="0">
              <a:solidFill>
                <a:schemeClr val="tx1"/>
              </a:solidFill>
            </a:endParaRPr>
          </a:p>
        </p:txBody>
      </p:sp>
      <p:sp>
        <p:nvSpPr>
          <p:cNvPr id="3" name="Content Placeholder 2">
            <a:extLst>
              <a:ext uri="{FF2B5EF4-FFF2-40B4-BE49-F238E27FC236}">
                <a16:creationId xmlns:a16="http://schemas.microsoft.com/office/drawing/2014/main" id="{928B7B9F-FF98-4144-86B9-E46923925327}"/>
              </a:ext>
            </a:extLst>
          </p:cNvPr>
          <p:cNvSpPr>
            <a:spLocks noGrp="1"/>
          </p:cNvSpPr>
          <p:nvPr>
            <p:ph idx="1"/>
          </p:nvPr>
        </p:nvSpPr>
        <p:spPr>
          <a:xfrm>
            <a:off x="348338" y="1688641"/>
            <a:ext cx="11495314" cy="5169358"/>
          </a:xfrm>
        </p:spPr>
        <p:txBody>
          <a:bodyPr>
            <a:noAutofit/>
          </a:bodyPr>
          <a:lstStyle/>
          <a:p>
            <a:pPr marL="0" indent="0">
              <a:buNone/>
            </a:pPr>
            <a:r>
              <a:rPr lang="en-US" sz="1400" b="1" dirty="0"/>
              <a:t>GENESIS 1 </a:t>
            </a:r>
          </a:p>
          <a:p>
            <a:r>
              <a:rPr lang="en-US" sz="1400" b="1" baseline="30000" dirty="0"/>
              <a:t>3 ”</a:t>
            </a:r>
            <a:r>
              <a:rPr lang="en-US" sz="1400" dirty="0"/>
              <a:t>And </a:t>
            </a:r>
            <a:r>
              <a:rPr lang="en-US" sz="1400" b="1" dirty="0"/>
              <a:t>God said, </a:t>
            </a:r>
            <a:r>
              <a:rPr lang="en-US" sz="1400" dirty="0"/>
              <a:t>Let there be light: and there was light. … </a:t>
            </a:r>
            <a:r>
              <a:rPr lang="en-US" sz="1400" b="1" baseline="30000" dirty="0"/>
              <a:t>7 </a:t>
            </a:r>
            <a:r>
              <a:rPr lang="en-US" sz="1400" dirty="0"/>
              <a:t>And God made the firmament, and divided the waters which were under the firmament from the waters which were above the firmament: and </a:t>
            </a:r>
            <a:r>
              <a:rPr lang="en-US" sz="1400" b="1" dirty="0"/>
              <a:t>it was so</a:t>
            </a:r>
            <a:r>
              <a:rPr lang="en-US" sz="1400" dirty="0"/>
              <a:t>.</a:t>
            </a:r>
          </a:p>
          <a:p>
            <a:r>
              <a:rPr lang="en-US" sz="1400" b="1" baseline="30000" dirty="0"/>
              <a:t>9 </a:t>
            </a:r>
            <a:r>
              <a:rPr lang="en-US" sz="1400" dirty="0"/>
              <a:t>And </a:t>
            </a:r>
            <a:r>
              <a:rPr lang="en-US" sz="1400" b="1" dirty="0"/>
              <a:t>God said</a:t>
            </a:r>
            <a:r>
              <a:rPr lang="en-US" sz="1400" dirty="0"/>
              <a:t>, Let the waters under the heaven be gathered together unto one place, and let the dry land appear: and </a:t>
            </a:r>
            <a:r>
              <a:rPr lang="en-US" sz="1400" b="1" dirty="0"/>
              <a:t>it was so</a:t>
            </a:r>
            <a:r>
              <a:rPr lang="en-US" sz="1400" dirty="0"/>
              <a:t>.</a:t>
            </a:r>
          </a:p>
          <a:p>
            <a:r>
              <a:rPr lang="en-US" sz="1400" b="1" baseline="30000" dirty="0"/>
              <a:t>11 </a:t>
            </a:r>
            <a:r>
              <a:rPr lang="en-US" sz="1400" dirty="0"/>
              <a:t>And </a:t>
            </a:r>
            <a:r>
              <a:rPr lang="en-US" sz="1400" b="1" dirty="0"/>
              <a:t>God said</a:t>
            </a:r>
            <a:r>
              <a:rPr lang="en-US" sz="1400" dirty="0"/>
              <a:t>, Let the earth bring forth grass, the herb yielding seed, and the fruit tree yielding fruit after his kind, whose seed is in itself, upon the earth: and </a:t>
            </a:r>
            <a:r>
              <a:rPr lang="en-US" sz="1400" b="1" dirty="0"/>
              <a:t>it was so</a:t>
            </a:r>
            <a:r>
              <a:rPr lang="en-US" sz="1400" dirty="0"/>
              <a:t>.</a:t>
            </a:r>
          </a:p>
          <a:p>
            <a:r>
              <a:rPr lang="en-US" sz="1400" b="1" baseline="30000" dirty="0"/>
              <a:t>14 </a:t>
            </a:r>
            <a:r>
              <a:rPr lang="en-US" sz="1400" dirty="0"/>
              <a:t>And </a:t>
            </a:r>
            <a:r>
              <a:rPr lang="en-US" sz="1400" b="1" dirty="0"/>
              <a:t>God said</a:t>
            </a:r>
            <a:r>
              <a:rPr lang="en-US" sz="1400" dirty="0"/>
              <a:t>, Let there be lights in the firmament of the heaven to divide the day from the night; and let them be for signs, and for seasons, and for days, and years: </a:t>
            </a:r>
            <a:r>
              <a:rPr lang="en-US" sz="1400" b="1" baseline="30000" dirty="0"/>
              <a:t>15 </a:t>
            </a:r>
            <a:r>
              <a:rPr lang="en-US" sz="1400" dirty="0"/>
              <a:t>And let them be for lights in the firmament of the heaven to give light upon the earth: and </a:t>
            </a:r>
            <a:r>
              <a:rPr lang="en-US" sz="1400" b="1" dirty="0"/>
              <a:t>it was so.</a:t>
            </a:r>
          </a:p>
          <a:p>
            <a:r>
              <a:rPr lang="en-US" sz="1400" b="1" baseline="30000" dirty="0"/>
              <a:t>20 </a:t>
            </a:r>
            <a:r>
              <a:rPr lang="en-US" sz="1400" dirty="0"/>
              <a:t>And </a:t>
            </a:r>
            <a:r>
              <a:rPr lang="en-US" sz="1400" b="1" dirty="0"/>
              <a:t>God said</a:t>
            </a:r>
            <a:r>
              <a:rPr lang="en-US" sz="1400" dirty="0"/>
              <a:t>, Let the waters bring forth abundantly the moving creature that hath life, and fowl that may fly above the earth in the open firmament of heaven. </a:t>
            </a:r>
            <a:r>
              <a:rPr lang="en-US" sz="1400" b="1" baseline="30000" dirty="0"/>
              <a:t>21 </a:t>
            </a:r>
            <a:r>
              <a:rPr lang="en-US" sz="1400" dirty="0"/>
              <a:t>And God created great whales, and every living creature that </a:t>
            </a:r>
            <a:r>
              <a:rPr lang="en-US" sz="1400" dirty="0" err="1"/>
              <a:t>moveth</a:t>
            </a:r>
            <a:r>
              <a:rPr lang="en-US" sz="1400" dirty="0"/>
              <a:t>, which the waters brought forth abundantly, after their kind, and every winged fowl after his kind: and </a:t>
            </a:r>
            <a:r>
              <a:rPr lang="en-US" sz="1400" b="1" dirty="0"/>
              <a:t>God saw that it was good </a:t>
            </a:r>
            <a:r>
              <a:rPr lang="en-US" sz="1400" dirty="0"/>
              <a:t>(it was so).</a:t>
            </a:r>
          </a:p>
          <a:p>
            <a:r>
              <a:rPr lang="en-US" sz="1400" b="1" baseline="30000" dirty="0"/>
              <a:t>24 </a:t>
            </a:r>
            <a:r>
              <a:rPr lang="en-US" sz="1400" dirty="0"/>
              <a:t>And </a:t>
            </a:r>
            <a:r>
              <a:rPr lang="en-US" sz="1400" b="1" dirty="0"/>
              <a:t>God said, </a:t>
            </a:r>
            <a:r>
              <a:rPr lang="en-US" sz="1400" dirty="0"/>
              <a:t>Let the earth bring forth the living creature after his kind, cattle, and creeping thing, and beast of the earth after his kind: and </a:t>
            </a:r>
            <a:r>
              <a:rPr lang="en-US" sz="1400" b="1" dirty="0"/>
              <a:t>it was so</a:t>
            </a:r>
            <a:r>
              <a:rPr lang="en-US" sz="1400" dirty="0"/>
              <a:t>.</a:t>
            </a:r>
          </a:p>
          <a:p>
            <a:r>
              <a:rPr lang="en-US" sz="1400" b="1" baseline="30000" dirty="0"/>
              <a:t>26 </a:t>
            </a:r>
            <a:r>
              <a:rPr lang="en-US" sz="1400" dirty="0"/>
              <a:t>And </a:t>
            </a:r>
            <a:r>
              <a:rPr lang="en-US" sz="1400" b="1" dirty="0"/>
              <a:t>God said</a:t>
            </a:r>
            <a:r>
              <a:rPr lang="en-US" sz="1400" dirty="0"/>
              <a:t>, Let us make man in our image, after our likeness: and let them have dominion over the fish of the sea, and over the fowl of the air, and over the cattle, and over all the earth, and over every creeping thing that </a:t>
            </a:r>
            <a:r>
              <a:rPr lang="en-US" sz="1400" dirty="0" err="1"/>
              <a:t>creepeth</a:t>
            </a:r>
            <a:r>
              <a:rPr lang="en-US" sz="1400" dirty="0"/>
              <a:t> upon the earth. </a:t>
            </a:r>
            <a:r>
              <a:rPr lang="en-US" sz="1400" b="1" baseline="30000" dirty="0"/>
              <a:t>27 </a:t>
            </a:r>
            <a:r>
              <a:rPr lang="en-US" sz="1400" b="1" dirty="0"/>
              <a:t>So God created man </a:t>
            </a:r>
            <a:r>
              <a:rPr lang="en-US" sz="1400" dirty="0"/>
              <a:t>in his own image, in the image of God created he him; male and female created he them.</a:t>
            </a:r>
          </a:p>
          <a:p>
            <a:r>
              <a:rPr lang="en-US" sz="1400" b="1" baseline="30000" dirty="0"/>
              <a:t>29 </a:t>
            </a:r>
            <a:r>
              <a:rPr lang="en-US" sz="1400" b="1" dirty="0"/>
              <a:t>And God said</a:t>
            </a:r>
            <a:r>
              <a:rPr lang="en-US" sz="1400" dirty="0"/>
              <a:t>, Behold, I have given you every herb bearing seed, which is upon the face of all the earth, and every tree, in the which is the fruit of a tree yielding seed; to you it shall be for meat. </a:t>
            </a:r>
            <a:r>
              <a:rPr lang="en-US" sz="1400" b="1" baseline="30000" dirty="0"/>
              <a:t>30 </a:t>
            </a:r>
            <a:r>
              <a:rPr lang="en-US" sz="1400" dirty="0"/>
              <a:t>And to every beast of the earth, and to every fowl of the air, and to every thing that </a:t>
            </a:r>
            <a:r>
              <a:rPr lang="en-US" sz="1400" dirty="0" err="1"/>
              <a:t>creepeth</a:t>
            </a:r>
            <a:r>
              <a:rPr lang="en-US" sz="1400" dirty="0"/>
              <a:t> upon the earth, wherein there is life, I have given every green herb for meat: and </a:t>
            </a:r>
            <a:r>
              <a:rPr lang="en-US" sz="1400" b="1" dirty="0"/>
              <a:t>it was so</a:t>
            </a:r>
            <a:r>
              <a:rPr lang="en-US" sz="1400" dirty="0"/>
              <a:t>.”</a:t>
            </a:r>
          </a:p>
          <a:p>
            <a:pPr marL="0" indent="0">
              <a:buNone/>
            </a:pPr>
            <a:r>
              <a:rPr lang="en-US" sz="1400" b="1" dirty="0"/>
              <a:t>GENESIS 2</a:t>
            </a:r>
          </a:p>
          <a:p>
            <a:r>
              <a:rPr lang="en-US" sz="1400" b="1" baseline="30000" dirty="0"/>
              <a:t> ”</a:t>
            </a:r>
            <a:r>
              <a:rPr lang="en-US" sz="1400" dirty="0"/>
              <a:t>And on the seventh day God ended </a:t>
            </a:r>
            <a:r>
              <a:rPr lang="en-US" sz="1400" b="1" dirty="0"/>
              <a:t>his</a:t>
            </a:r>
            <a:r>
              <a:rPr lang="en-US" sz="1400" dirty="0"/>
              <a:t> </a:t>
            </a:r>
            <a:r>
              <a:rPr lang="en-US" sz="1400" b="1" u="sng" dirty="0"/>
              <a:t>work</a:t>
            </a:r>
            <a:r>
              <a:rPr lang="en-US" sz="1400" dirty="0"/>
              <a:t> which he had made; and he </a:t>
            </a:r>
            <a:r>
              <a:rPr lang="en-US" sz="1400" u="sng" dirty="0"/>
              <a:t>rested</a:t>
            </a:r>
            <a:r>
              <a:rPr lang="en-US" sz="1400" dirty="0"/>
              <a:t> on the seventh day from all </a:t>
            </a:r>
            <a:r>
              <a:rPr lang="en-US" sz="1400" b="1" u="sng" dirty="0"/>
              <a:t>his work </a:t>
            </a:r>
            <a:r>
              <a:rPr lang="en-US" sz="1400" dirty="0"/>
              <a:t>which he had made.”</a:t>
            </a:r>
          </a:p>
          <a:p>
            <a:pPr marL="0" indent="0">
              <a:buNone/>
            </a:pPr>
            <a:endParaRPr lang="en-US" sz="1400" dirty="0"/>
          </a:p>
        </p:txBody>
      </p:sp>
    </p:spTree>
    <p:extLst>
      <p:ext uri="{BB962C8B-B14F-4D97-AF65-F5344CB8AC3E}">
        <p14:creationId xmlns:p14="http://schemas.microsoft.com/office/powerpoint/2010/main" val="2040633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5EB4C-3615-F347-875A-8A5746F773A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 - SPEAKING IS WORKING</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AA0B77A-33CD-214D-A644-64A6F0383DA1}"/>
              </a:ext>
            </a:extLst>
          </p:cNvPr>
          <p:cNvSpPr>
            <a:spLocks noGrp="1"/>
          </p:cNvSpPr>
          <p:nvPr>
            <p:ph type="sldNum" sz="quarter" idx="12"/>
          </p:nvPr>
        </p:nvSpPr>
        <p:spPr>
          <a:xfrm>
            <a:off x="11182560" y="6286893"/>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46</a:t>
            </a:fld>
            <a:endParaRPr lang="en-US" sz="1400" dirty="0">
              <a:solidFill>
                <a:schemeClr val="tx1"/>
              </a:solidFill>
            </a:endParaRPr>
          </a:p>
        </p:txBody>
      </p:sp>
      <p:sp>
        <p:nvSpPr>
          <p:cNvPr id="3" name="Content Placeholder 2">
            <a:extLst>
              <a:ext uri="{FF2B5EF4-FFF2-40B4-BE49-F238E27FC236}">
                <a16:creationId xmlns:a16="http://schemas.microsoft.com/office/drawing/2014/main" id="{D477CEE6-165F-6049-B068-64AA3C5B3750}"/>
              </a:ext>
            </a:extLst>
          </p:cNvPr>
          <p:cNvSpPr>
            <a:spLocks noGrp="1"/>
          </p:cNvSpPr>
          <p:nvPr>
            <p:ph idx="1"/>
          </p:nvPr>
        </p:nvSpPr>
        <p:spPr>
          <a:xfrm>
            <a:off x="636104" y="2040301"/>
            <a:ext cx="11219413" cy="3959619"/>
          </a:xfrm>
        </p:spPr>
        <p:txBody>
          <a:bodyPr>
            <a:noAutofit/>
          </a:bodyPr>
          <a:lstStyle/>
          <a:p>
            <a:pPr>
              <a:lnSpc>
                <a:spcPct val="120000"/>
              </a:lnSpc>
            </a:pPr>
            <a:r>
              <a:rPr lang="en-US" sz="1800" dirty="0"/>
              <a:t>Since speaking is the primary law by which we work in the Kingdom, we must also understand a principle in this law that causes our act of faith (speaking) to be effective and certain.</a:t>
            </a:r>
          </a:p>
          <a:p>
            <a:pPr>
              <a:lnSpc>
                <a:spcPct val="120000"/>
              </a:lnSpc>
            </a:pPr>
            <a:r>
              <a:rPr lang="en-US" sz="1800" dirty="0"/>
              <a:t>In order for us to effectively partner with God in His work in this world is the </a:t>
            </a:r>
            <a:r>
              <a:rPr lang="en-US" sz="1800" b="1" dirty="0"/>
              <a:t>the Law of Confession </a:t>
            </a:r>
            <a:r>
              <a:rPr lang="en-US" sz="1800" dirty="0"/>
              <a:t>(See Conclave V 2021)</a:t>
            </a:r>
          </a:p>
          <a:p>
            <a:pPr>
              <a:lnSpc>
                <a:spcPct val="120000"/>
              </a:lnSpc>
            </a:pPr>
            <a:r>
              <a:rPr lang="en-US" sz="1800" dirty="0"/>
              <a:t>Due to religious reasons the concept of “confession” has lost its true meaning and application within the lives of those who are citizens of God’s Kingdom.</a:t>
            </a:r>
          </a:p>
          <a:p>
            <a:pPr>
              <a:lnSpc>
                <a:spcPct val="120000"/>
              </a:lnSpc>
            </a:pPr>
            <a:r>
              <a:rPr lang="en-US" sz="1800" dirty="0"/>
              <a:t>Today our understanding of </a:t>
            </a:r>
            <a:r>
              <a:rPr lang="en-US" sz="1800" b="1" dirty="0"/>
              <a:t>confession</a:t>
            </a:r>
            <a:r>
              <a:rPr lang="en-US" sz="1800" dirty="0"/>
              <a:t> has devolved to being the act of </a:t>
            </a:r>
            <a:r>
              <a:rPr lang="en-US" sz="1800" i="1" dirty="0"/>
              <a:t>telling another our sins</a:t>
            </a:r>
            <a:r>
              <a:rPr lang="en-US" sz="1800" dirty="0"/>
              <a:t>, such as a priest, or </a:t>
            </a:r>
            <a:r>
              <a:rPr lang="en-US" sz="1800" i="1" dirty="0"/>
              <a:t>admitting wrong-doing </a:t>
            </a:r>
            <a:r>
              <a:rPr lang="en-US" sz="1800" dirty="0"/>
              <a:t>to someone in authority, such as in a law enforcement or a court.</a:t>
            </a:r>
          </a:p>
          <a:p>
            <a:pPr>
              <a:lnSpc>
                <a:spcPct val="120000"/>
              </a:lnSpc>
            </a:pPr>
            <a:r>
              <a:rPr lang="en-US" sz="1800" dirty="0"/>
              <a:t>However, in the Kingdom, confession is </a:t>
            </a:r>
            <a:r>
              <a:rPr lang="en-US" sz="1800" b="1" i="1" dirty="0"/>
              <a:t>“</a:t>
            </a:r>
            <a:r>
              <a:rPr lang="en-US" sz="1800" b="1" i="1" dirty="0" err="1"/>
              <a:t>homologio</a:t>
            </a:r>
            <a:r>
              <a:rPr lang="en-US" sz="1800" b="1" i="1" dirty="0"/>
              <a:t>”, </a:t>
            </a:r>
            <a:r>
              <a:rPr lang="en-US" sz="1800" dirty="0"/>
              <a:t>which means: </a:t>
            </a:r>
            <a:r>
              <a:rPr lang="en-US" sz="1800" i="1" dirty="0"/>
              <a:t>“to say what has been said” </a:t>
            </a:r>
            <a:r>
              <a:rPr lang="en-US" sz="1800" dirty="0"/>
              <a:t>or to </a:t>
            </a:r>
            <a:r>
              <a:rPr lang="en-US" sz="1800" i="1" dirty="0"/>
              <a:t>“say the same thing”.</a:t>
            </a:r>
          </a:p>
          <a:p>
            <a:pPr>
              <a:lnSpc>
                <a:spcPct val="120000"/>
              </a:lnSpc>
            </a:pPr>
            <a:r>
              <a:rPr lang="en-US" sz="1800" dirty="0"/>
              <a:t>Simply stated, </a:t>
            </a:r>
            <a:r>
              <a:rPr lang="en-US" sz="1800" b="1" u="sng" dirty="0"/>
              <a:t>The Law of Confession</a:t>
            </a:r>
            <a:r>
              <a:rPr lang="en-US" sz="1800" dirty="0"/>
              <a:t>: is </a:t>
            </a:r>
            <a:r>
              <a:rPr lang="en-US" sz="1800" i="1" dirty="0"/>
              <a:t>“to say exactly what God has said in order that God’s Will can be done.”</a:t>
            </a:r>
          </a:p>
          <a:p>
            <a:pPr>
              <a:lnSpc>
                <a:spcPct val="120000"/>
              </a:lnSpc>
            </a:pPr>
            <a:endParaRPr lang="en-US" sz="1800" b="1" dirty="0"/>
          </a:p>
        </p:txBody>
      </p:sp>
    </p:spTree>
    <p:extLst>
      <p:ext uri="{BB962C8B-B14F-4D97-AF65-F5344CB8AC3E}">
        <p14:creationId xmlns:p14="http://schemas.microsoft.com/office/powerpoint/2010/main" val="1327639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66441F7-6728-1544-9DE4-4C469CB5839C}"/>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 God’s Voice &amp; Our Words</a:t>
            </a:r>
            <a:endParaRPr lang="en-US" sz="4000" b="1" dirty="0">
              <a:solidFill>
                <a:schemeClr val="bg1"/>
              </a:solidFill>
            </a:endParaRPr>
          </a:p>
        </p:txBody>
      </p:sp>
      <p:sp>
        <p:nvSpPr>
          <p:cNvPr id="14" name="Rectangle 13">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7A92396-D724-DC41-9213-DADB85462AEF}"/>
              </a:ext>
            </a:extLst>
          </p:cNvPr>
          <p:cNvSpPr>
            <a:spLocks noGrp="1"/>
          </p:cNvSpPr>
          <p:nvPr>
            <p:ph idx="1"/>
          </p:nvPr>
        </p:nvSpPr>
        <p:spPr>
          <a:xfrm>
            <a:off x="1155548" y="2217343"/>
            <a:ext cx="9880893" cy="4551757"/>
          </a:xfrm>
        </p:spPr>
        <p:txBody>
          <a:bodyPr>
            <a:normAutofit/>
          </a:bodyPr>
          <a:lstStyle/>
          <a:p>
            <a:r>
              <a:rPr lang="en-US" sz="1800" dirty="0"/>
              <a:t>Faith-filled confession is the “work” given man in order for God’s will to have free course in the earth, as a result of the “</a:t>
            </a:r>
            <a:r>
              <a:rPr lang="en-US" sz="1800" b="1" i="1" dirty="0"/>
              <a:t>Law of Dominion”, </a:t>
            </a:r>
            <a:r>
              <a:rPr lang="en-US" sz="1800" i="1" dirty="0"/>
              <a:t>i.e. God must use a man in the earth.</a:t>
            </a:r>
          </a:p>
          <a:p>
            <a:pPr>
              <a:lnSpc>
                <a:spcPct val="100000"/>
              </a:lnSpc>
            </a:pPr>
            <a:r>
              <a:rPr lang="en-US" sz="1800" dirty="0"/>
              <a:t>Effective confession involves, not only us saying what God has said, but in a manner, and from a position whereby His Voice is heard in our words. (See “</a:t>
            </a:r>
            <a:r>
              <a:rPr lang="en-US" sz="1800" b="1" dirty="0"/>
              <a:t>The Law of Delegation” </a:t>
            </a:r>
            <a:r>
              <a:rPr lang="en-US" sz="1800" dirty="0"/>
              <a:t>– Conclave V 2021).</a:t>
            </a:r>
          </a:p>
          <a:p>
            <a:pPr>
              <a:lnSpc>
                <a:spcPct val="100000"/>
              </a:lnSpc>
            </a:pPr>
            <a:r>
              <a:rPr lang="en-US" sz="1800" b="1" dirty="0"/>
              <a:t>Voice and Words Distinguished:</a:t>
            </a:r>
          </a:p>
          <a:p>
            <a:pPr lvl="1">
              <a:lnSpc>
                <a:spcPct val="100000"/>
              </a:lnSpc>
            </a:pPr>
            <a:r>
              <a:rPr lang="en-US" sz="1800" b="1" dirty="0"/>
              <a:t>THE VOICE</a:t>
            </a:r>
            <a:r>
              <a:rPr lang="en-US" sz="1800" dirty="0"/>
              <a:t>– Communicates the Presence of the Persons. Voice = Presence</a:t>
            </a:r>
          </a:p>
          <a:p>
            <a:pPr lvl="2">
              <a:lnSpc>
                <a:spcPct val="100000"/>
              </a:lnSpc>
            </a:pPr>
            <a:r>
              <a:rPr lang="en-US" sz="1800" b="1" dirty="0"/>
              <a:t>Genesis 3:8, KJV </a:t>
            </a:r>
            <a:r>
              <a:rPr lang="en-US" sz="1800" dirty="0"/>
              <a:t>– “And they heard </a:t>
            </a:r>
            <a:r>
              <a:rPr lang="en-US" sz="1800" u="sng" dirty="0"/>
              <a:t>the voice of the LORD God </a:t>
            </a:r>
            <a:r>
              <a:rPr lang="en-US" sz="1800" dirty="0"/>
              <a:t>walking in the garden in the cool of the day: and Adam and his wife hid themselves from </a:t>
            </a:r>
            <a:r>
              <a:rPr lang="en-US" sz="1800" u="sng" dirty="0"/>
              <a:t>the presence of the LORD God</a:t>
            </a:r>
            <a:r>
              <a:rPr lang="en-US" sz="1800" dirty="0"/>
              <a:t> amongst the trees of the garden.”</a:t>
            </a:r>
          </a:p>
          <a:p>
            <a:pPr lvl="1">
              <a:lnSpc>
                <a:spcPct val="100000"/>
              </a:lnSpc>
            </a:pPr>
            <a:r>
              <a:rPr lang="en-US" sz="1800" b="1" dirty="0"/>
              <a:t>THE WORDS</a:t>
            </a:r>
            <a:r>
              <a:rPr lang="en-US" sz="1800" dirty="0"/>
              <a:t>– are the vehicle by which God sends the substance of what is not seen yet (hoped for) from one place to another, i.e. heaven to earth.</a:t>
            </a:r>
          </a:p>
          <a:p>
            <a:pPr lvl="2">
              <a:lnSpc>
                <a:spcPct val="100000"/>
              </a:lnSpc>
            </a:pPr>
            <a:r>
              <a:rPr lang="en-US" sz="1800" b="1" dirty="0"/>
              <a:t>Psalm 107:20, NKJV </a:t>
            </a:r>
            <a:r>
              <a:rPr lang="en-US" sz="1800" dirty="0"/>
              <a:t>– “He </a:t>
            </a:r>
            <a:r>
              <a:rPr lang="en-US" sz="1800" u="sng" dirty="0"/>
              <a:t>sent His word </a:t>
            </a:r>
            <a:r>
              <a:rPr lang="en-US" sz="1800" dirty="0"/>
              <a:t>and </a:t>
            </a:r>
            <a:r>
              <a:rPr lang="en-US" sz="1800" u="sng" dirty="0"/>
              <a:t>healed</a:t>
            </a:r>
            <a:r>
              <a:rPr lang="en-US" sz="1800" dirty="0"/>
              <a:t> them …”</a:t>
            </a:r>
          </a:p>
          <a:p>
            <a:pPr>
              <a:lnSpc>
                <a:spcPct val="100000"/>
              </a:lnSpc>
            </a:pPr>
            <a:r>
              <a:rPr lang="en-US" sz="1800" dirty="0"/>
              <a:t>When we speak, in order for our words to have any force or authority in the earth, they must contain the Voice (presence) of God in them for His creation to respond to them.</a:t>
            </a:r>
          </a:p>
          <a:p>
            <a:endParaRPr lang="en-US" sz="1800" b="1" i="1" dirty="0"/>
          </a:p>
        </p:txBody>
      </p:sp>
    </p:spTree>
    <p:extLst>
      <p:ext uri="{BB962C8B-B14F-4D97-AF65-F5344CB8AC3E}">
        <p14:creationId xmlns:p14="http://schemas.microsoft.com/office/powerpoint/2010/main" val="2582970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EE94CA-FDBB-964E-AA87-0E289C78B1A4}"/>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 God’s Voice &amp; Our Words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24133B4-3158-E347-9995-CCB4FED98AED}"/>
              </a:ext>
            </a:extLst>
          </p:cNvPr>
          <p:cNvSpPr>
            <a:spLocks noGrp="1"/>
          </p:cNvSpPr>
          <p:nvPr>
            <p:ph type="sldNum" sz="quarter" idx="12"/>
          </p:nvPr>
        </p:nvSpPr>
        <p:spPr>
          <a:xfrm>
            <a:off x="11182560" y="6294439"/>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48</a:t>
            </a:fld>
            <a:endParaRPr lang="en-US" sz="1400" dirty="0">
              <a:solidFill>
                <a:schemeClr val="tx1"/>
              </a:solidFill>
            </a:endParaRPr>
          </a:p>
        </p:txBody>
      </p:sp>
      <p:sp>
        <p:nvSpPr>
          <p:cNvPr id="3" name="Content Placeholder 2">
            <a:extLst>
              <a:ext uri="{FF2B5EF4-FFF2-40B4-BE49-F238E27FC236}">
                <a16:creationId xmlns:a16="http://schemas.microsoft.com/office/drawing/2014/main" id="{F989BD04-A08D-6848-A46F-1E57208AC9D1}"/>
              </a:ext>
            </a:extLst>
          </p:cNvPr>
          <p:cNvSpPr>
            <a:spLocks noGrp="1"/>
          </p:cNvSpPr>
          <p:nvPr>
            <p:ph idx="1"/>
          </p:nvPr>
        </p:nvSpPr>
        <p:spPr>
          <a:xfrm>
            <a:off x="487018" y="2136910"/>
            <a:ext cx="10813774" cy="4640657"/>
          </a:xfrm>
        </p:spPr>
        <p:txBody>
          <a:bodyPr>
            <a:noAutofit/>
          </a:bodyPr>
          <a:lstStyle/>
          <a:p>
            <a:pPr>
              <a:lnSpc>
                <a:spcPct val="100000"/>
              </a:lnSpc>
            </a:pPr>
            <a:r>
              <a:rPr lang="en-US" sz="1800" b="1" dirty="0"/>
              <a:t>Ezekiel 37:1-10, NKJV </a:t>
            </a:r>
            <a:r>
              <a:rPr lang="en-US" sz="1800" dirty="0"/>
              <a:t>– “The hand of the </a:t>
            </a:r>
            <a:r>
              <a:rPr lang="en-US" sz="1800" cap="small" dirty="0"/>
              <a:t>Lord</a:t>
            </a:r>
            <a:r>
              <a:rPr lang="en-US" sz="1800" dirty="0"/>
              <a:t> came upon me and brought me out in the Spirit of the </a:t>
            </a:r>
            <a:r>
              <a:rPr lang="en-US" sz="1800" cap="small" dirty="0"/>
              <a:t>Lord</a:t>
            </a:r>
            <a:r>
              <a:rPr lang="en-US" sz="1800" dirty="0"/>
              <a:t>, and set me down in the midst of the valley; and it </a:t>
            </a:r>
            <a:r>
              <a:rPr lang="en-US" sz="1800" i="1" dirty="0"/>
              <a:t>was</a:t>
            </a:r>
            <a:r>
              <a:rPr lang="en-US" sz="1800" dirty="0"/>
              <a:t> full of bones. </a:t>
            </a:r>
            <a:r>
              <a:rPr lang="en-US" sz="1800" b="1" baseline="30000" dirty="0"/>
              <a:t>2 </a:t>
            </a:r>
            <a:r>
              <a:rPr lang="en-US" sz="1800" dirty="0"/>
              <a:t>Then He caused me to pass by them all around, and behold, </a:t>
            </a:r>
            <a:r>
              <a:rPr lang="en-US" sz="1800" i="1" dirty="0"/>
              <a:t>there were</a:t>
            </a:r>
            <a:r>
              <a:rPr lang="en-US" sz="1800" dirty="0"/>
              <a:t> very many in the open valley; and indeed </a:t>
            </a:r>
            <a:r>
              <a:rPr lang="en-US" sz="1800" i="1" dirty="0"/>
              <a:t>they were</a:t>
            </a:r>
            <a:r>
              <a:rPr lang="en-US" sz="1800" dirty="0"/>
              <a:t> very dry. </a:t>
            </a:r>
            <a:r>
              <a:rPr lang="en-US" sz="1800" b="1" baseline="30000" dirty="0"/>
              <a:t>3 </a:t>
            </a:r>
            <a:r>
              <a:rPr lang="en-US" sz="1800" dirty="0"/>
              <a:t>And He said to me, “Son of man, can these bones live?” So I answered, “O Lord </a:t>
            </a:r>
            <a:r>
              <a:rPr lang="en-US" sz="1800" cap="small" dirty="0"/>
              <a:t>God</a:t>
            </a:r>
            <a:r>
              <a:rPr lang="en-US" sz="1800" dirty="0"/>
              <a:t>, You know.” </a:t>
            </a:r>
          </a:p>
          <a:p>
            <a:pPr>
              <a:lnSpc>
                <a:spcPct val="100000"/>
              </a:lnSpc>
            </a:pPr>
            <a:r>
              <a:rPr lang="en-US" sz="1800" b="1" baseline="30000" dirty="0">
                <a:solidFill>
                  <a:srgbClr val="FF0000"/>
                </a:solidFill>
              </a:rPr>
              <a:t>4 </a:t>
            </a:r>
            <a:r>
              <a:rPr lang="en-US" sz="1800" dirty="0">
                <a:solidFill>
                  <a:srgbClr val="FF0000"/>
                </a:solidFill>
              </a:rPr>
              <a:t>Again He said to me, “</a:t>
            </a:r>
            <a:r>
              <a:rPr lang="en-US" sz="1800" b="1" dirty="0">
                <a:solidFill>
                  <a:srgbClr val="FF0000"/>
                </a:solidFill>
              </a:rPr>
              <a:t>Prophesy</a:t>
            </a:r>
            <a:r>
              <a:rPr lang="en-US" sz="1800" dirty="0">
                <a:solidFill>
                  <a:srgbClr val="FF0000"/>
                </a:solidFill>
              </a:rPr>
              <a:t> (speak) to these bones, and </a:t>
            </a:r>
            <a:r>
              <a:rPr lang="en-US" sz="1800" u="sng" dirty="0">
                <a:solidFill>
                  <a:srgbClr val="FF0000"/>
                </a:solidFill>
              </a:rPr>
              <a:t>say to them (confess)</a:t>
            </a:r>
            <a:r>
              <a:rPr lang="en-US" sz="1800" dirty="0">
                <a:solidFill>
                  <a:srgbClr val="FF0000"/>
                </a:solidFill>
              </a:rPr>
              <a:t>, ‘O dry bones, </a:t>
            </a:r>
            <a:r>
              <a:rPr lang="en-US" sz="1800" u="sng" dirty="0">
                <a:solidFill>
                  <a:srgbClr val="FF0000"/>
                </a:solidFill>
              </a:rPr>
              <a:t>hear the word of the </a:t>
            </a:r>
            <a:r>
              <a:rPr lang="en-US" sz="1800" u="sng" cap="small" dirty="0">
                <a:solidFill>
                  <a:srgbClr val="FF0000"/>
                </a:solidFill>
              </a:rPr>
              <a:t>Lord</a:t>
            </a:r>
            <a:r>
              <a:rPr lang="en-US" sz="1800" dirty="0">
                <a:solidFill>
                  <a:srgbClr val="FF0000"/>
                </a:solidFill>
              </a:rPr>
              <a:t>! </a:t>
            </a:r>
            <a:r>
              <a:rPr lang="en-US" sz="1800" b="1" baseline="30000" dirty="0">
                <a:solidFill>
                  <a:srgbClr val="FF0000"/>
                </a:solidFill>
              </a:rPr>
              <a:t>5 </a:t>
            </a:r>
            <a:r>
              <a:rPr lang="en-US" sz="1800" b="1" u="sng" dirty="0">
                <a:solidFill>
                  <a:srgbClr val="FF0000"/>
                </a:solidFill>
              </a:rPr>
              <a:t>Thus says the Lord </a:t>
            </a:r>
            <a:r>
              <a:rPr lang="en-US" sz="1800" b="1" u="sng" cap="small" dirty="0">
                <a:solidFill>
                  <a:srgbClr val="FF0000"/>
                </a:solidFill>
              </a:rPr>
              <a:t>God</a:t>
            </a:r>
            <a:r>
              <a:rPr lang="en-US" sz="1800" b="1" u="sng" dirty="0">
                <a:solidFill>
                  <a:srgbClr val="FF0000"/>
                </a:solidFill>
              </a:rPr>
              <a:t> to these bones</a:t>
            </a:r>
            <a:r>
              <a:rPr lang="en-US" sz="1800" dirty="0">
                <a:solidFill>
                  <a:srgbClr val="FF0000"/>
                </a:solidFill>
              </a:rPr>
              <a:t>: “</a:t>
            </a:r>
            <a:r>
              <a:rPr lang="en-US" sz="1800" u="sng" dirty="0">
                <a:solidFill>
                  <a:srgbClr val="FF0000"/>
                </a:solidFill>
              </a:rPr>
              <a:t>Surely</a:t>
            </a:r>
            <a:r>
              <a:rPr lang="en-US" sz="1800" dirty="0">
                <a:solidFill>
                  <a:srgbClr val="FF0000"/>
                </a:solidFill>
              </a:rPr>
              <a:t> </a:t>
            </a:r>
            <a:r>
              <a:rPr lang="en-US" sz="1800" b="1" u="sng" dirty="0">
                <a:solidFill>
                  <a:srgbClr val="FF0000"/>
                </a:solidFill>
              </a:rPr>
              <a:t>I will </a:t>
            </a:r>
            <a:r>
              <a:rPr lang="en-US" sz="1800" u="sng" dirty="0">
                <a:solidFill>
                  <a:srgbClr val="FF0000"/>
                </a:solidFill>
              </a:rPr>
              <a:t>cause breath to enter into you</a:t>
            </a:r>
            <a:r>
              <a:rPr lang="en-US" sz="1800" dirty="0">
                <a:solidFill>
                  <a:srgbClr val="FF0000"/>
                </a:solidFill>
              </a:rPr>
              <a:t>, and you shall live. </a:t>
            </a:r>
            <a:r>
              <a:rPr lang="en-US" sz="1800" b="1" baseline="30000" dirty="0">
                <a:solidFill>
                  <a:srgbClr val="FF0000"/>
                </a:solidFill>
              </a:rPr>
              <a:t>6</a:t>
            </a:r>
            <a:r>
              <a:rPr lang="en-US" sz="1800" b="1" u="sng" baseline="30000" dirty="0">
                <a:solidFill>
                  <a:srgbClr val="FF0000"/>
                </a:solidFill>
              </a:rPr>
              <a:t> </a:t>
            </a:r>
            <a:r>
              <a:rPr lang="en-US" sz="1800" b="1" u="sng" dirty="0">
                <a:solidFill>
                  <a:srgbClr val="FF0000"/>
                </a:solidFill>
              </a:rPr>
              <a:t>I will </a:t>
            </a:r>
            <a:r>
              <a:rPr lang="en-US" sz="1800" u="sng" dirty="0">
                <a:solidFill>
                  <a:srgbClr val="FF0000"/>
                </a:solidFill>
              </a:rPr>
              <a:t>put sinews on you and bring flesh upon you</a:t>
            </a:r>
            <a:r>
              <a:rPr lang="en-US" sz="1800" dirty="0">
                <a:solidFill>
                  <a:srgbClr val="FF0000"/>
                </a:solidFill>
              </a:rPr>
              <a:t>, cover you with skin and put breath in you; and you shall live. Then you shall know that </a:t>
            </a:r>
            <a:r>
              <a:rPr lang="en-US" sz="1800" b="1" u="sng" dirty="0">
                <a:solidFill>
                  <a:srgbClr val="FF0000"/>
                </a:solidFill>
              </a:rPr>
              <a:t>I </a:t>
            </a:r>
            <a:r>
              <a:rPr lang="en-US" sz="1800" b="1" i="1" u="sng" dirty="0">
                <a:solidFill>
                  <a:srgbClr val="FF0000"/>
                </a:solidFill>
              </a:rPr>
              <a:t>am</a:t>
            </a:r>
            <a:r>
              <a:rPr lang="en-US" sz="1800" b="1" u="sng" dirty="0">
                <a:solidFill>
                  <a:srgbClr val="FF0000"/>
                </a:solidFill>
              </a:rPr>
              <a:t> </a:t>
            </a:r>
            <a:r>
              <a:rPr lang="en-US" sz="1800" u="sng" dirty="0">
                <a:solidFill>
                  <a:srgbClr val="FF0000"/>
                </a:solidFill>
              </a:rPr>
              <a:t>the </a:t>
            </a:r>
            <a:r>
              <a:rPr lang="en-US" sz="1800" u="sng" cap="small" dirty="0">
                <a:solidFill>
                  <a:srgbClr val="FF0000"/>
                </a:solidFill>
              </a:rPr>
              <a:t>Lord</a:t>
            </a:r>
            <a:r>
              <a:rPr lang="en-US" sz="1800" dirty="0">
                <a:solidFill>
                  <a:srgbClr val="FF0000"/>
                </a:solidFill>
              </a:rPr>
              <a:t>.” </a:t>
            </a:r>
          </a:p>
          <a:p>
            <a:pPr lvl="1">
              <a:lnSpc>
                <a:spcPct val="100000"/>
              </a:lnSpc>
            </a:pPr>
            <a:r>
              <a:rPr lang="en-US" sz="1800" b="1" baseline="30000" dirty="0">
                <a:solidFill>
                  <a:srgbClr val="7030A0"/>
                </a:solidFill>
              </a:rPr>
              <a:t>7 </a:t>
            </a:r>
            <a:r>
              <a:rPr lang="en-US" sz="1800" dirty="0">
                <a:solidFill>
                  <a:srgbClr val="7030A0"/>
                </a:solidFill>
              </a:rPr>
              <a:t>So </a:t>
            </a:r>
            <a:r>
              <a:rPr lang="en-US" sz="1800" b="1" u="sng" dirty="0">
                <a:solidFill>
                  <a:srgbClr val="7030A0"/>
                </a:solidFill>
              </a:rPr>
              <a:t>I prophesied (spoke)</a:t>
            </a:r>
            <a:r>
              <a:rPr lang="en-US" sz="1800" u="sng" dirty="0">
                <a:solidFill>
                  <a:srgbClr val="7030A0"/>
                </a:solidFill>
              </a:rPr>
              <a:t>, </a:t>
            </a:r>
            <a:r>
              <a:rPr lang="en-US" sz="1800" b="1" u="sng" dirty="0">
                <a:solidFill>
                  <a:srgbClr val="7030A0"/>
                </a:solidFill>
              </a:rPr>
              <a:t>as I was commanded </a:t>
            </a:r>
            <a:r>
              <a:rPr lang="en-US" sz="1800" dirty="0">
                <a:solidFill>
                  <a:srgbClr val="7030A0"/>
                </a:solidFill>
              </a:rPr>
              <a:t>(confession) ; and as </a:t>
            </a:r>
            <a:r>
              <a:rPr lang="en-US" sz="1800" b="1" u="sng" dirty="0">
                <a:solidFill>
                  <a:srgbClr val="7030A0"/>
                </a:solidFill>
              </a:rPr>
              <a:t>I prophesied (spoke)</a:t>
            </a:r>
            <a:r>
              <a:rPr lang="en-US" sz="1800" u="sng" dirty="0">
                <a:solidFill>
                  <a:srgbClr val="7030A0"/>
                </a:solidFill>
              </a:rPr>
              <a:t>, </a:t>
            </a:r>
            <a:r>
              <a:rPr lang="en-US" sz="1800" dirty="0">
                <a:solidFill>
                  <a:srgbClr val="7030A0"/>
                </a:solidFill>
              </a:rPr>
              <a:t>there was a noise, and suddenly a rattling; and the bones came together, bone to bone. </a:t>
            </a:r>
            <a:r>
              <a:rPr lang="en-US" sz="1800" b="1" baseline="30000" dirty="0">
                <a:solidFill>
                  <a:srgbClr val="7030A0"/>
                </a:solidFill>
              </a:rPr>
              <a:t>8 </a:t>
            </a:r>
            <a:r>
              <a:rPr lang="en-US" sz="1800" dirty="0">
                <a:solidFill>
                  <a:srgbClr val="7030A0"/>
                </a:solidFill>
              </a:rPr>
              <a:t>Indeed, as I looked, the sinews and the flesh came upon them, and the skin covered them over; but </a:t>
            </a:r>
            <a:r>
              <a:rPr lang="en-US" sz="1800" i="1" dirty="0">
                <a:solidFill>
                  <a:srgbClr val="7030A0"/>
                </a:solidFill>
              </a:rPr>
              <a:t>there was</a:t>
            </a:r>
            <a:r>
              <a:rPr lang="en-US" sz="1800" dirty="0">
                <a:solidFill>
                  <a:srgbClr val="7030A0"/>
                </a:solidFill>
              </a:rPr>
              <a:t> no breath in them.</a:t>
            </a:r>
          </a:p>
          <a:p>
            <a:pPr>
              <a:lnSpc>
                <a:spcPct val="100000"/>
              </a:lnSpc>
            </a:pPr>
            <a:r>
              <a:rPr lang="en-US" sz="1800" b="1" baseline="30000" dirty="0">
                <a:solidFill>
                  <a:srgbClr val="FF0000"/>
                </a:solidFill>
              </a:rPr>
              <a:t>9 </a:t>
            </a:r>
            <a:r>
              <a:rPr lang="en-US" sz="1800" dirty="0">
                <a:solidFill>
                  <a:srgbClr val="FF0000"/>
                </a:solidFill>
              </a:rPr>
              <a:t>Also He said to me, “Prophesy (speak) to the breath, prophesy (speak), son of man, and </a:t>
            </a:r>
            <a:r>
              <a:rPr lang="en-US" sz="1800" u="sng" dirty="0">
                <a:solidFill>
                  <a:srgbClr val="FF0000"/>
                </a:solidFill>
              </a:rPr>
              <a:t>say to the breath</a:t>
            </a:r>
            <a:r>
              <a:rPr lang="en-US" sz="1800" dirty="0">
                <a:solidFill>
                  <a:srgbClr val="FF0000"/>
                </a:solidFill>
              </a:rPr>
              <a:t>, ‘</a:t>
            </a:r>
            <a:r>
              <a:rPr lang="en-US" sz="1800" b="1" u="sng" dirty="0">
                <a:solidFill>
                  <a:srgbClr val="FF0000"/>
                </a:solidFill>
              </a:rPr>
              <a:t>Thus says the Lord </a:t>
            </a:r>
            <a:r>
              <a:rPr lang="en-US" sz="1800" b="1" u="sng" cap="small" dirty="0">
                <a:solidFill>
                  <a:srgbClr val="FF0000"/>
                </a:solidFill>
              </a:rPr>
              <a:t>God</a:t>
            </a:r>
            <a:r>
              <a:rPr lang="en-US" sz="1800" dirty="0">
                <a:solidFill>
                  <a:srgbClr val="FF0000"/>
                </a:solidFill>
              </a:rPr>
              <a:t>: “Come from the four winds, O breath, and breathe on these slain, that they may live.” </a:t>
            </a:r>
          </a:p>
          <a:p>
            <a:pPr lvl="1">
              <a:lnSpc>
                <a:spcPct val="100000"/>
              </a:lnSpc>
            </a:pPr>
            <a:r>
              <a:rPr lang="en-US" sz="1800" dirty="0">
                <a:solidFill>
                  <a:srgbClr val="7030A0"/>
                </a:solidFill>
              </a:rPr>
              <a:t> </a:t>
            </a:r>
            <a:r>
              <a:rPr lang="en-US" sz="1800" b="1" baseline="30000" dirty="0">
                <a:solidFill>
                  <a:srgbClr val="7030A0"/>
                </a:solidFill>
              </a:rPr>
              <a:t>10 </a:t>
            </a:r>
            <a:r>
              <a:rPr lang="en-US" sz="1800" dirty="0">
                <a:solidFill>
                  <a:srgbClr val="7030A0"/>
                </a:solidFill>
              </a:rPr>
              <a:t>So I prophesied as He commanded me, and </a:t>
            </a:r>
            <a:r>
              <a:rPr lang="en-US" sz="1800" baseline="30000" dirty="0">
                <a:solidFill>
                  <a:srgbClr val="7030A0"/>
                </a:solidFill>
              </a:rPr>
              <a:t>[</a:t>
            </a:r>
            <a:r>
              <a:rPr lang="en-US" sz="1800" baseline="30000" dirty="0">
                <a:solidFill>
                  <a:srgbClr val="7030A0"/>
                </a:solidFill>
                <a:hlinkClick r:id="rId3" tooltip="See footnote b">
                  <a:extLst>
                    <a:ext uri="{A12FA001-AC4F-418D-AE19-62706E023703}">
                      <ahyp:hlinkClr xmlns:ahyp="http://schemas.microsoft.com/office/drawing/2018/hyperlinkcolor" val="tx"/>
                    </a:ext>
                  </a:extLst>
                </a:hlinkClick>
              </a:rPr>
              <a:t>b</a:t>
            </a:r>
            <a:r>
              <a:rPr lang="en-US" sz="1800" baseline="30000" dirty="0">
                <a:solidFill>
                  <a:srgbClr val="7030A0"/>
                </a:solidFill>
              </a:rPr>
              <a:t>]</a:t>
            </a:r>
            <a:r>
              <a:rPr lang="en-US" sz="1800" dirty="0">
                <a:solidFill>
                  <a:srgbClr val="7030A0"/>
                </a:solidFill>
              </a:rPr>
              <a:t>breath came into them, and they lived, and stood upon their feet, an exceedingly great army.</a:t>
            </a:r>
          </a:p>
          <a:p>
            <a:pPr>
              <a:lnSpc>
                <a:spcPct val="100000"/>
              </a:lnSpc>
            </a:pPr>
            <a:endParaRPr lang="en-US" sz="1800" dirty="0"/>
          </a:p>
        </p:txBody>
      </p:sp>
    </p:spTree>
    <p:extLst>
      <p:ext uri="{BB962C8B-B14F-4D97-AF65-F5344CB8AC3E}">
        <p14:creationId xmlns:p14="http://schemas.microsoft.com/office/powerpoint/2010/main" val="371401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EF6BC-E3DB-5A44-8042-A94BDBB20608}"/>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 God’s Voice &amp; Our Words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B09CDD-0179-A042-8308-127DFB66A650}"/>
              </a:ext>
            </a:extLst>
          </p:cNvPr>
          <p:cNvSpPr>
            <a:spLocks noGrp="1"/>
          </p:cNvSpPr>
          <p:nvPr>
            <p:ph idx="1"/>
          </p:nvPr>
        </p:nvSpPr>
        <p:spPr>
          <a:xfrm>
            <a:off x="894522" y="2056477"/>
            <a:ext cx="10893287" cy="4549219"/>
          </a:xfrm>
        </p:spPr>
        <p:txBody>
          <a:bodyPr>
            <a:noAutofit/>
          </a:bodyPr>
          <a:lstStyle/>
          <a:p>
            <a:r>
              <a:rPr lang="en-US" sz="1600" dirty="0"/>
              <a:t>All of God’s creation is designed to respond to the voice of God, being a fruit of it and His Word.</a:t>
            </a:r>
          </a:p>
          <a:p>
            <a:r>
              <a:rPr lang="en-US" sz="1600" b="1" dirty="0"/>
              <a:t>Angels harkening to our words &amp; God’s Voice</a:t>
            </a:r>
          </a:p>
          <a:p>
            <a:pPr lvl="1"/>
            <a:r>
              <a:rPr lang="en-US" sz="1600" b="1" dirty="0"/>
              <a:t>Psalms 103:19-20, NKJV – “</a:t>
            </a:r>
            <a:r>
              <a:rPr lang="en-US" sz="1600" dirty="0"/>
              <a:t>The </a:t>
            </a:r>
            <a:r>
              <a:rPr lang="en-US" sz="1600" cap="small" dirty="0"/>
              <a:t>Lord</a:t>
            </a:r>
            <a:r>
              <a:rPr lang="en-US" sz="1600" dirty="0"/>
              <a:t> has established His throne in heaven, and His kingdom rules over all.</a:t>
            </a:r>
            <a:r>
              <a:rPr lang="en-US" sz="1600" b="1" baseline="30000" dirty="0"/>
              <a:t>20 </a:t>
            </a:r>
            <a:r>
              <a:rPr lang="en-US" sz="1600" dirty="0"/>
              <a:t>Bless the </a:t>
            </a:r>
            <a:r>
              <a:rPr lang="en-US" sz="1600" cap="small" dirty="0"/>
              <a:t>Lord</a:t>
            </a:r>
            <a:r>
              <a:rPr lang="en-US" sz="1600" dirty="0"/>
              <a:t>, you His </a:t>
            </a:r>
            <a:r>
              <a:rPr lang="en-US" sz="1600" b="1" dirty="0"/>
              <a:t>angels</a:t>
            </a:r>
            <a:r>
              <a:rPr lang="en-US" sz="1600" dirty="0"/>
              <a:t>, who excel in strength, who do </a:t>
            </a:r>
            <a:r>
              <a:rPr lang="en-US" sz="1600" b="1" dirty="0"/>
              <a:t>His word, </a:t>
            </a:r>
            <a:r>
              <a:rPr lang="en-US" sz="1600" u="sng" dirty="0"/>
              <a:t>heeding</a:t>
            </a:r>
            <a:r>
              <a:rPr lang="en-US" sz="1600" dirty="0"/>
              <a:t> the </a:t>
            </a:r>
            <a:r>
              <a:rPr lang="en-US" sz="1600" b="1" u="sng" dirty="0"/>
              <a:t>voice</a:t>
            </a:r>
            <a:r>
              <a:rPr lang="en-US" sz="1600" b="1" dirty="0"/>
              <a:t> of His word</a:t>
            </a:r>
            <a:r>
              <a:rPr lang="en-US" sz="1600" dirty="0"/>
              <a:t>.”</a:t>
            </a:r>
          </a:p>
          <a:p>
            <a:r>
              <a:rPr lang="en-US" sz="1600" b="1" dirty="0"/>
              <a:t>Creation Harkens to Gods’ Voice in Our Words</a:t>
            </a:r>
          </a:p>
          <a:p>
            <a:pPr lvl="1"/>
            <a:r>
              <a:rPr lang="en-US" sz="1600" b="1" dirty="0"/>
              <a:t>Romans 8:19, NKJV </a:t>
            </a:r>
            <a:r>
              <a:rPr lang="en-US" sz="1600" dirty="0"/>
              <a:t>–” For the earnest expectation of the creature </a:t>
            </a:r>
            <a:r>
              <a:rPr lang="en-US" sz="1600" dirty="0" err="1"/>
              <a:t>waiteth</a:t>
            </a:r>
            <a:r>
              <a:rPr lang="en-US" sz="1600" dirty="0"/>
              <a:t> for the manifestation of the sons of God.”</a:t>
            </a:r>
          </a:p>
          <a:p>
            <a:r>
              <a:rPr lang="en-US" sz="1600" b="1" dirty="0"/>
              <a:t>Jesus revealed this principle/law when he said:</a:t>
            </a:r>
          </a:p>
          <a:p>
            <a:pPr lvl="1"/>
            <a:r>
              <a:rPr lang="en-US" sz="1600" b="1" dirty="0"/>
              <a:t>John 12:49, NKJV </a:t>
            </a:r>
            <a:r>
              <a:rPr lang="en-US" sz="1600" dirty="0"/>
              <a:t>– “For I have not spoken on My own </a:t>
            </a:r>
            <a:r>
              <a:rPr lang="en-US" sz="1600" i="1" dirty="0"/>
              <a:t>authority;</a:t>
            </a:r>
            <a:r>
              <a:rPr lang="en-US" sz="1600" dirty="0"/>
              <a:t> but the Father who sent Me gave Me a command, what I should say and what I should speak.”</a:t>
            </a:r>
          </a:p>
          <a:p>
            <a:r>
              <a:rPr lang="en-US" sz="1600" dirty="0"/>
              <a:t>This is why when ever Jesus commanded the disciples to speak to creation, He made it a prerequisite that it be done in faith; for </a:t>
            </a:r>
            <a:r>
              <a:rPr lang="en-US" sz="1600" i="1" dirty="0"/>
              <a:t>“faith comes by hearing and </a:t>
            </a:r>
            <a:r>
              <a:rPr lang="en-US" sz="1600" i="1" u="sng" dirty="0"/>
              <a:t>hearing by the Word of God</a:t>
            </a:r>
            <a:r>
              <a:rPr lang="en-US" sz="1600" i="1" dirty="0"/>
              <a:t>” </a:t>
            </a:r>
            <a:r>
              <a:rPr lang="en-US" sz="1600" dirty="0"/>
              <a:t>(Romans 10:17).</a:t>
            </a:r>
          </a:p>
          <a:p>
            <a:pPr lvl="1"/>
            <a:r>
              <a:rPr lang="en-US" sz="1600" dirty="0"/>
              <a:t>See </a:t>
            </a:r>
            <a:r>
              <a:rPr lang="en-US" sz="1600" b="1" dirty="0"/>
              <a:t>Mark 11:22-23 </a:t>
            </a:r>
            <a:r>
              <a:rPr lang="en-US" sz="1600" dirty="0"/>
              <a:t>– </a:t>
            </a:r>
            <a:r>
              <a:rPr lang="en-US" sz="1600" i="1" dirty="0"/>
              <a:t>“Have faith in </a:t>
            </a:r>
            <a:r>
              <a:rPr lang="en-US" sz="1600" b="1" i="1" dirty="0"/>
              <a:t>(of) </a:t>
            </a:r>
            <a:r>
              <a:rPr lang="en-US" sz="1600" i="1" dirty="0"/>
              <a:t>God … “.</a:t>
            </a:r>
          </a:p>
          <a:p>
            <a:r>
              <a:rPr lang="en-US" sz="1600" dirty="0"/>
              <a:t>Angels and creation are not so much obeying us, but the </a:t>
            </a:r>
            <a:r>
              <a:rPr lang="en-US" sz="1600" b="1" u="sng" dirty="0"/>
              <a:t>voice</a:t>
            </a:r>
            <a:r>
              <a:rPr lang="en-US" sz="1600" dirty="0"/>
              <a:t> of the One who gave us the </a:t>
            </a:r>
            <a:r>
              <a:rPr lang="en-US" sz="1600" b="1" u="sng" dirty="0"/>
              <a:t>words*</a:t>
            </a:r>
            <a:r>
              <a:rPr lang="en-US" sz="1600" dirty="0"/>
              <a:t> and authorized to speak on His behalf.  They are responds to the voice of God in our words!</a:t>
            </a:r>
          </a:p>
          <a:p>
            <a:r>
              <a:rPr lang="en-US" sz="1600" dirty="0"/>
              <a:t>For our words of Faith to have any force they must possess the not only the substance (Word), but the Voice of God in them!</a:t>
            </a:r>
          </a:p>
          <a:p>
            <a:pPr lvl="1"/>
            <a:r>
              <a:rPr lang="en-US" sz="1600" b="1" dirty="0"/>
              <a:t>See Acts 19:11-15 </a:t>
            </a:r>
            <a:r>
              <a:rPr lang="en-US" sz="1600" dirty="0"/>
              <a:t>(The 7 Sons of </a:t>
            </a:r>
            <a:r>
              <a:rPr lang="en-US" sz="1600" dirty="0" err="1"/>
              <a:t>Sceva</a:t>
            </a:r>
            <a:r>
              <a:rPr lang="en-US" sz="1600" dirty="0"/>
              <a:t>)  </a:t>
            </a:r>
          </a:p>
        </p:txBody>
      </p:sp>
    </p:spTree>
    <p:extLst>
      <p:ext uri="{BB962C8B-B14F-4D97-AF65-F5344CB8AC3E}">
        <p14:creationId xmlns:p14="http://schemas.microsoft.com/office/powerpoint/2010/main" val="2314388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B61-08A6-FD4E-8515-E82CE3719A10}"/>
              </a:ext>
            </a:extLst>
          </p:cNvPr>
          <p:cNvSpPr>
            <a:spLocks noGrp="1"/>
          </p:cNvSpPr>
          <p:nvPr>
            <p:ph type="title"/>
          </p:nvPr>
        </p:nvSpPr>
        <p:spPr>
          <a:xfrm>
            <a:off x="7188052" y="1783959"/>
            <a:ext cx="4878052" cy="2151937"/>
          </a:xfrm>
        </p:spPr>
        <p:txBody>
          <a:bodyPr vert="horz" lIns="91440" tIns="45720" rIns="91440" bIns="45720" rtlCol="0" anchor="b">
            <a:normAutofit/>
          </a:bodyPr>
          <a:lstStyle/>
          <a:p>
            <a:r>
              <a:rPr lang="en-US" sz="5400" dirty="0"/>
              <a:t>I. Introduction: Faith as a Law</a:t>
            </a:r>
          </a:p>
        </p:txBody>
      </p:sp>
      <p:pic>
        <p:nvPicPr>
          <p:cNvPr id="5" name="Picture 4" descr="A vintage weighing scales">
            <a:extLst>
              <a:ext uri="{FF2B5EF4-FFF2-40B4-BE49-F238E27FC236}">
                <a16:creationId xmlns:a16="http://schemas.microsoft.com/office/drawing/2014/main" id="{2091A374-48F5-4354-97A0-9AAED89A5D1B}"/>
              </a:ext>
            </a:extLst>
          </p:cNvPr>
          <p:cNvPicPr>
            <a:picLocks noChangeAspect="1"/>
          </p:cNvPicPr>
          <p:nvPr/>
        </p:nvPicPr>
        <p:blipFill rotWithShape="1">
          <a:blip r:embed="rId3"/>
          <a:srcRect t="5121" r="-1" b="2982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Slide Number Placeholder 6">
            <a:extLst>
              <a:ext uri="{FF2B5EF4-FFF2-40B4-BE49-F238E27FC236}">
                <a16:creationId xmlns:a16="http://schemas.microsoft.com/office/drawing/2014/main" id="{227B8B7D-E734-1B4B-9D59-5E2E29A475A6}"/>
              </a:ext>
            </a:extLst>
          </p:cNvPr>
          <p:cNvSpPr>
            <a:spLocks noGrp="1"/>
          </p:cNvSpPr>
          <p:nvPr>
            <p:ph type="sldNum" sz="quarter" idx="12"/>
          </p:nvPr>
        </p:nvSpPr>
        <p:spPr/>
        <p:txBody>
          <a:bodyPr/>
          <a:lstStyle/>
          <a:p>
            <a:fld id="{6DFA1F42-8550-964F-9DB7-C892BE2A0240}" type="slidenum">
              <a:rPr lang="en-US" smtClean="0"/>
              <a:t>5</a:t>
            </a:fld>
            <a:endParaRPr lang="en-US"/>
          </a:p>
        </p:txBody>
      </p:sp>
    </p:spTree>
    <p:extLst>
      <p:ext uri="{BB962C8B-B14F-4D97-AF65-F5344CB8AC3E}">
        <p14:creationId xmlns:p14="http://schemas.microsoft.com/office/powerpoint/2010/main" val="1610537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D0E006C-7156-2349-92A7-0C1A50AC5D57}"/>
              </a:ext>
            </a:extLst>
          </p:cNvPr>
          <p:cNvSpPr>
            <a:spLocks noGrp="1"/>
          </p:cNvSpPr>
          <p:nvPr>
            <p:ph type="sldNum" sz="quarter" idx="12"/>
          </p:nvPr>
        </p:nvSpPr>
        <p:spPr/>
        <p:txBody>
          <a:bodyPr/>
          <a:lstStyle/>
          <a:p>
            <a:fld id="{6DFA1F42-8550-964F-9DB7-C892BE2A0240}" type="slidenum">
              <a:rPr lang="en-US" smtClean="0"/>
              <a:t>50</a:t>
            </a:fld>
            <a:endParaRPr lang="en-US"/>
          </a:p>
        </p:txBody>
      </p:sp>
    </p:spTree>
    <p:extLst>
      <p:ext uri="{BB962C8B-B14F-4D97-AF65-F5344CB8AC3E}">
        <p14:creationId xmlns:p14="http://schemas.microsoft.com/office/powerpoint/2010/main" val="33001514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EE88-D39A-2F40-A195-86E9F5AE13C5}"/>
              </a:ext>
            </a:extLst>
          </p:cNvPr>
          <p:cNvSpPr>
            <a:spLocks noGrp="1"/>
          </p:cNvSpPr>
          <p:nvPr>
            <p:ph type="title"/>
          </p:nvPr>
        </p:nvSpPr>
        <p:spPr>
          <a:xfrm>
            <a:off x="669235" y="360760"/>
            <a:ext cx="10515600" cy="1325563"/>
          </a:xfrm>
        </p:spPr>
        <p:txBody>
          <a:bodyPr/>
          <a:lstStyle/>
          <a:p>
            <a:r>
              <a:rPr lang="en-US" b="1" dirty="0"/>
              <a:t>Conceptualizing Faith as “Communication”</a:t>
            </a:r>
          </a:p>
        </p:txBody>
      </p:sp>
      <p:graphicFrame>
        <p:nvGraphicFramePr>
          <p:cNvPr id="4" name="Content Placeholder 3">
            <a:extLst>
              <a:ext uri="{FF2B5EF4-FFF2-40B4-BE49-F238E27FC236}">
                <a16:creationId xmlns:a16="http://schemas.microsoft.com/office/drawing/2014/main" id="{CAC49D0E-340C-FE46-814F-74F805E698D4}"/>
              </a:ext>
            </a:extLst>
          </p:cNvPr>
          <p:cNvGraphicFramePr>
            <a:graphicFrameLocks noGrp="1"/>
          </p:cNvGraphicFramePr>
          <p:nvPr>
            <p:ph idx="1"/>
            <p:extLst>
              <p:ext uri="{D42A27DB-BD31-4B8C-83A1-F6EECF244321}">
                <p14:modId xmlns:p14="http://schemas.microsoft.com/office/powerpoint/2010/main" val="1103882111"/>
              </p:ext>
            </p:extLst>
          </p:nvPr>
        </p:nvGraphicFramePr>
        <p:xfrm>
          <a:off x="-467139" y="1714919"/>
          <a:ext cx="12192000" cy="4788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D2D6A31-A206-6B4E-A6A7-09DA58632B61}"/>
              </a:ext>
            </a:extLst>
          </p:cNvPr>
          <p:cNvSpPr txBox="1"/>
          <p:nvPr/>
        </p:nvSpPr>
        <p:spPr>
          <a:xfrm>
            <a:off x="9240250" y="5289223"/>
            <a:ext cx="295174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Corresponding actions (Works/Words)done in the natural realm to facilitate their manifestation in the earth.</a:t>
            </a:r>
          </a:p>
        </p:txBody>
      </p:sp>
      <p:sp>
        <p:nvSpPr>
          <p:cNvPr id="6" name="Slide Number Placeholder 5">
            <a:extLst>
              <a:ext uri="{FF2B5EF4-FFF2-40B4-BE49-F238E27FC236}">
                <a16:creationId xmlns:a16="http://schemas.microsoft.com/office/drawing/2014/main" id="{5AA9C08D-1C5E-B34E-94F7-F3AEAC55C91B}"/>
              </a:ext>
            </a:extLst>
          </p:cNvPr>
          <p:cNvSpPr>
            <a:spLocks noGrp="1"/>
          </p:cNvSpPr>
          <p:nvPr>
            <p:ph type="sldNum" sz="quarter" idx="12"/>
          </p:nvPr>
        </p:nvSpPr>
        <p:spPr/>
        <p:txBody>
          <a:bodyPr/>
          <a:lstStyle/>
          <a:p>
            <a:fld id="{6DFA1F42-8550-964F-9DB7-C892BE2A0240}" type="slidenum">
              <a:rPr lang="en-US" smtClean="0"/>
              <a:t>51</a:t>
            </a:fld>
            <a:endParaRPr lang="en-US" dirty="0"/>
          </a:p>
        </p:txBody>
      </p:sp>
    </p:spTree>
    <p:extLst>
      <p:ext uri="{BB962C8B-B14F-4D97-AF65-F5344CB8AC3E}">
        <p14:creationId xmlns:p14="http://schemas.microsoft.com/office/powerpoint/2010/main" val="2089708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87F30-5769-004B-9E99-CF80842B4A50}"/>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Faith as “Communication”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9E54F6-458D-B548-8235-F7E29624DD40}"/>
              </a:ext>
            </a:extLst>
          </p:cNvPr>
          <p:cNvSpPr>
            <a:spLocks noGrp="1"/>
          </p:cNvSpPr>
          <p:nvPr>
            <p:ph idx="1"/>
          </p:nvPr>
        </p:nvSpPr>
        <p:spPr>
          <a:xfrm>
            <a:off x="924340" y="2079409"/>
            <a:ext cx="9869556" cy="4537787"/>
          </a:xfrm>
        </p:spPr>
        <p:txBody>
          <a:bodyPr>
            <a:noAutofit/>
          </a:bodyPr>
          <a:lstStyle/>
          <a:p>
            <a:pPr>
              <a:lnSpc>
                <a:spcPct val="120000"/>
              </a:lnSpc>
            </a:pPr>
            <a:r>
              <a:rPr lang="en-US" sz="1400" dirty="0"/>
              <a:t>Remember what Hebrews 11:1 says: </a:t>
            </a:r>
            <a:r>
              <a:rPr lang="en-US" sz="1400" i="1" dirty="0"/>
              <a:t>“Now faith is the substance of things hoped for, the evidence of things not seen.”</a:t>
            </a:r>
          </a:p>
          <a:p>
            <a:pPr>
              <a:lnSpc>
                <a:spcPct val="120000"/>
              </a:lnSpc>
            </a:pPr>
            <a:r>
              <a:rPr lang="en-US" sz="1400" dirty="0"/>
              <a:t>Faith is comprised of unseen, but revealed, realities that are awaiting manifestation.</a:t>
            </a:r>
          </a:p>
          <a:p>
            <a:pPr>
              <a:lnSpc>
                <a:spcPct val="120000"/>
              </a:lnSpc>
            </a:pPr>
            <a:r>
              <a:rPr lang="en-US" sz="1400" dirty="0"/>
              <a:t>These realities are in an intangible and spiritual state of being that requires a </a:t>
            </a:r>
            <a:r>
              <a:rPr lang="en-US" sz="1400" b="1" dirty="0"/>
              <a:t>vehicle or means</a:t>
            </a:r>
            <a:r>
              <a:rPr lang="en-US" sz="1400" dirty="0"/>
              <a:t> to enter the natural world. </a:t>
            </a:r>
          </a:p>
          <a:p>
            <a:pPr>
              <a:lnSpc>
                <a:spcPct val="120000"/>
              </a:lnSpc>
            </a:pPr>
            <a:r>
              <a:rPr lang="en-US" sz="1400" dirty="0"/>
              <a:t>This means or vehicle are “words”. Words are carriers of spiritual substance.</a:t>
            </a:r>
          </a:p>
          <a:p>
            <a:pPr lvl="1">
              <a:lnSpc>
                <a:spcPct val="120000"/>
              </a:lnSpc>
            </a:pPr>
            <a:r>
              <a:rPr lang="en-US" sz="1400" dirty="0"/>
              <a:t>Consider </a:t>
            </a:r>
            <a:r>
              <a:rPr lang="en-US" sz="1400" b="1" dirty="0"/>
              <a:t>Matthew 12:36, NIV </a:t>
            </a:r>
            <a:r>
              <a:rPr lang="en-US" sz="1400" dirty="0"/>
              <a:t>– “But I tell you that everyone will have to give account on the day of judgment for every </a:t>
            </a:r>
            <a:r>
              <a:rPr lang="en-US" sz="1400" u="sng" dirty="0"/>
              <a:t>empty word </a:t>
            </a:r>
            <a:r>
              <a:rPr lang="en-US" sz="1400" dirty="0"/>
              <a:t>they have spoken.</a:t>
            </a:r>
          </a:p>
          <a:p>
            <a:pPr marL="0" indent="0">
              <a:lnSpc>
                <a:spcPct val="120000"/>
              </a:lnSpc>
              <a:buNone/>
            </a:pPr>
            <a:r>
              <a:rPr lang="en-US" sz="1400" b="1" dirty="0"/>
              <a:t>The Vehicle of Verbalization</a:t>
            </a:r>
          </a:p>
          <a:p>
            <a:pPr>
              <a:lnSpc>
                <a:spcPct val="120000"/>
              </a:lnSpc>
            </a:pPr>
            <a:r>
              <a:rPr lang="en-US" sz="1400" dirty="0"/>
              <a:t>The root of the word </a:t>
            </a:r>
            <a:r>
              <a:rPr lang="en-US" sz="1400" b="1" i="1" dirty="0"/>
              <a:t>“verbalize” </a:t>
            </a:r>
            <a:r>
              <a:rPr lang="en-US" sz="1400" dirty="0"/>
              <a:t>(i.e. speak) is the word </a:t>
            </a:r>
            <a:r>
              <a:rPr lang="en-US" sz="1400" b="1" i="1" dirty="0"/>
              <a:t>“verb”, </a:t>
            </a:r>
            <a:r>
              <a:rPr lang="en-US" sz="1400" dirty="0"/>
              <a:t>which means: </a:t>
            </a:r>
            <a:r>
              <a:rPr lang="en-US" sz="1400" i="1" dirty="0"/>
              <a:t>action, doing or movement. </a:t>
            </a:r>
          </a:p>
          <a:p>
            <a:pPr>
              <a:lnSpc>
                <a:spcPct val="120000"/>
              </a:lnSpc>
            </a:pPr>
            <a:r>
              <a:rPr lang="en-US" sz="1400" dirty="0"/>
              <a:t>Therefore, when we are speaking, we are moving substance from one place to another.</a:t>
            </a:r>
          </a:p>
          <a:p>
            <a:pPr>
              <a:lnSpc>
                <a:spcPct val="120000"/>
              </a:lnSpc>
            </a:pPr>
            <a:r>
              <a:rPr lang="en-US" sz="1400" dirty="0"/>
              <a:t>Words are </a:t>
            </a:r>
            <a:r>
              <a:rPr lang="en-US" sz="1400" b="1" i="1" dirty="0"/>
              <a:t>“Verbal Vehicles” </a:t>
            </a:r>
            <a:r>
              <a:rPr lang="en-US" sz="1400" i="1" dirty="0"/>
              <a:t>(i.e. verbalization) </a:t>
            </a:r>
            <a:r>
              <a:rPr lang="en-US" sz="1400" dirty="0"/>
              <a:t>that </a:t>
            </a:r>
            <a:r>
              <a:rPr lang="en-US" sz="1400" i="1" u="sng" dirty="0"/>
              <a:t>communicate</a:t>
            </a:r>
            <a:r>
              <a:rPr lang="en-US" sz="1400" dirty="0"/>
              <a:t> things from one dimension to another.</a:t>
            </a:r>
          </a:p>
          <a:p>
            <a:pPr>
              <a:lnSpc>
                <a:spcPct val="120000"/>
              </a:lnSpc>
            </a:pPr>
            <a:r>
              <a:rPr lang="en-US" sz="1400" dirty="0"/>
              <a:t>Therefore, from a Kingdom perspective and law – speaking is both how we: (1)  </a:t>
            </a:r>
            <a:r>
              <a:rPr lang="en-US" sz="1400" b="1" i="1" dirty="0"/>
              <a:t>act</a:t>
            </a:r>
            <a:r>
              <a:rPr lang="en-US" sz="1400" dirty="0"/>
              <a:t>, </a:t>
            </a:r>
            <a:r>
              <a:rPr lang="en-US" sz="1400" b="1" i="1" dirty="0"/>
              <a:t>do, </a:t>
            </a:r>
            <a:r>
              <a:rPr lang="en-US" sz="1400" dirty="0"/>
              <a:t>and (2) </a:t>
            </a:r>
            <a:r>
              <a:rPr lang="en-US" sz="1400" b="1" i="1" dirty="0"/>
              <a:t>move things</a:t>
            </a:r>
            <a:r>
              <a:rPr lang="en-US" sz="1400" dirty="0"/>
              <a:t>.</a:t>
            </a:r>
          </a:p>
          <a:p>
            <a:pPr>
              <a:lnSpc>
                <a:spcPct val="120000"/>
              </a:lnSpc>
            </a:pPr>
            <a:r>
              <a:rPr lang="en-US" sz="1400" dirty="0"/>
              <a:t>Both the initial creation (God) and realization in the natural world (Us) are accomplished through the act of speaking </a:t>
            </a:r>
            <a:r>
              <a:rPr lang="en-US" sz="1400" b="1" i="1" u="sng" dirty="0"/>
              <a:t>faith-filled</a:t>
            </a:r>
            <a:r>
              <a:rPr lang="en-US" sz="1400" dirty="0"/>
              <a:t> words.</a:t>
            </a:r>
          </a:p>
        </p:txBody>
      </p:sp>
      <p:sp>
        <p:nvSpPr>
          <p:cNvPr id="4" name="Slide Number Placeholder 3">
            <a:extLst>
              <a:ext uri="{FF2B5EF4-FFF2-40B4-BE49-F238E27FC236}">
                <a16:creationId xmlns:a16="http://schemas.microsoft.com/office/drawing/2014/main" id="{29ED33F2-9416-2F42-AE7D-FAF3C5966A13}"/>
              </a:ext>
            </a:extLst>
          </p:cNvPr>
          <p:cNvSpPr>
            <a:spLocks noGrp="1"/>
          </p:cNvSpPr>
          <p:nvPr>
            <p:ph type="sldNum" sz="quarter" idx="12"/>
          </p:nvPr>
        </p:nvSpPr>
        <p:spPr/>
        <p:txBody>
          <a:bodyPr/>
          <a:lstStyle/>
          <a:p>
            <a:fld id="{6DFA1F42-8550-964F-9DB7-C892BE2A0240}" type="slidenum">
              <a:rPr lang="en-US" smtClean="0"/>
              <a:t>52</a:t>
            </a:fld>
            <a:endParaRPr lang="en-US"/>
          </a:p>
        </p:txBody>
      </p:sp>
    </p:spTree>
    <p:extLst>
      <p:ext uri="{BB962C8B-B14F-4D97-AF65-F5344CB8AC3E}">
        <p14:creationId xmlns:p14="http://schemas.microsoft.com/office/powerpoint/2010/main" val="2596517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93BC-6B25-9144-B002-A9E8751089ED}"/>
              </a:ext>
            </a:extLst>
          </p:cNvPr>
          <p:cNvSpPr>
            <a:spLocks noGrp="1"/>
          </p:cNvSpPr>
          <p:nvPr>
            <p:ph type="title"/>
          </p:nvPr>
        </p:nvSpPr>
        <p:spPr/>
        <p:txBody>
          <a:bodyPr/>
          <a:lstStyle/>
          <a:p>
            <a:r>
              <a:rPr lang="en-US" dirty="0"/>
              <a:t>Conceptualizing FAITH as “Communication”</a:t>
            </a:r>
          </a:p>
        </p:txBody>
      </p:sp>
      <p:sp>
        <p:nvSpPr>
          <p:cNvPr id="3" name="Content Placeholder 2">
            <a:extLst>
              <a:ext uri="{FF2B5EF4-FFF2-40B4-BE49-F238E27FC236}">
                <a16:creationId xmlns:a16="http://schemas.microsoft.com/office/drawing/2014/main" id="{79FF1BAD-A639-524C-8D54-DD6DC3AD9694}"/>
              </a:ext>
            </a:extLst>
          </p:cNvPr>
          <p:cNvSpPr>
            <a:spLocks noGrp="1"/>
          </p:cNvSpPr>
          <p:nvPr>
            <p:ph idx="1"/>
          </p:nvPr>
        </p:nvSpPr>
        <p:spPr>
          <a:xfrm>
            <a:off x="838200" y="2295938"/>
            <a:ext cx="10859814" cy="3735291"/>
          </a:xfrm>
        </p:spPr>
        <p:txBody>
          <a:bodyPr>
            <a:normAutofit/>
          </a:bodyPr>
          <a:lstStyle/>
          <a:p>
            <a:pPr>
              <a:lnSpc>
                <a:spcPct val="100000"/>
              </a:lnSpc>
            </a:pPr>
            <a:r>
              <a:rPr lang="en-US" sz="2400" dirty="0"/>
              <a:t>From a Kingdom conscious perspective, “</a:t>
            </a:r>
            <a:r>
              <a:rPr lang="en-US" sz="2400" i="1" dirty="0"/>
              <a:t>communication”</a:t>
            </a:r>
            <a:r>
              <a:rPr lang="en-US" sz="2400" dirty="0"/>
              <a:t> is not simply the act of having a conversation with someone, but our </a:t>
            </a:r>
            <a:r>
              <a:rPr lang="en-US" sz="2400" i="1" dirty="0"/>
              <a:t>transferring substance</a:t>
            </a:r>
            <a:r>
              <a:rPr lang="en-US" sz="2400" dirty="0"/>
              <a:t> from one place or person to another.</a:t>
            </a:r>
          </a:p>
        </p:txBody>
      </p:sp>
      <p:pic>
        <p:nvPicPr>
          <p:cNvPr id="5" name="Picture 4" descr="A group of people in a toy car&#10;&#10;Description automatically generated with low confidence">
            <a:extLst>
              <a:ext uri="{FF2B5EF4-FFF2-40B4-BE49-F238E27FC236}">
                <a16:creationId xmlns:a16="http://schemas.microsoft.com/office/drawing/2014/main" id="{E88A84DC-5E57-774A-8083-F0ED2D5C7618}"/>
              </a:ext>
            </a:extLst>
          </p:cNvPr>
          <p:cNvPicPr>
            <a:picLocks noChangeAspect="1"/>
          </p:cNvPicPr>
          <p:nvPr/>
        </p:nvPicPr>
        <p:blipFill>
          <a:blip r:embed="rId3"/>
          <a:stretch>
            <a:fillRect/>
          </a:stretch>
        </p:blipFill>
        <p:spPr>
          <a:xfrm>
            <a:off x="1018574" y="4396796"/>
            <a:ext cx="1282700" cy="1574800"/>
          </a:xfrm>
          <a:prstGeom prst="rect">
            <a:avLst/>
          </a:prstGeom>
        </p:spPr>
      </p:pic>
      <p:sp>
        <p:nvSpPr>
          <p:cNvPr id="6" name="TextBox 5">
            <a:extLst>
              <a:ext uri="{FF2B5EF4-FFF2-40B4-BE49-F238E27FC236}">
                <a16:creationId xmlns:a16="http://schemas.microsoft.com/office/drawing/2014/main" id="{7712FD3E-C7E0-E141-93EB-1D8BD9E8FB45}"/>
              </a:ext>
            </a:extLst>
          </p:cNvPr>
          <p:cNvSpPr txBox="1"/>
          <p:nvPr/>
        </p:nvSpPr>
        <p:spPr>
          <a:xfrm>
            <a:off x="1445741" y="5890143"/>
            <a:ext cx="556054" cy="707886"/>
          </a:xfrm>
          <a:prstGeom prst="rect">
            <a:avLst/>
          </a:prstGeom>
          <a:noFill/>
        </p:spPr>
        <p:txBody>
          <a:bodyPr wrap="square" rtlCol="0">
            <a:spAutoFit/>
          </a:bodyPr>
          <a:lstStyle/>
          <a:p>
            <a:pPr algn="ctr"/>
            <a:r>
              <a:rPr lang="en-US" sz="4000" dirty="0"/>
              <a:t>A</a:t>
            </a:r>
          </a:p>
        </p:txBody>
      </p:sp>
      <p:sp>
        <p:nvSpPr>
          <p:cNvPr id="7" name="TextBox 6">
            <a:extLst>
              <a:ext uri="{FF2B5EF4-FFF2-40B4-BE49-F238E27FC236}">
                <a16:creationId xmlns:a16="http://schemas.microsoft.com/office/drawing/2014/main" id="{2A1AC492-94BD-A14A-9BAB-D52B01F5C475}"/>
              </a:ext>
            </a:extLst>
          </p:cNvPr>
          <p:cNvSpPr txBox="1"/>
          <p:nvPr/>
        </p:nvSpPr>
        <p:spPr>
          <a:xfrm>
            <a:off x="8881810" y="5890143"/>
            <a:ext cx="556054" cy="707886"/>
          </a:xfrm>
          <a:prstGeom prst="rect">
            <a:avLst/>
          </a:prstGeom>
          <a:noFill/>
        </p:spPr>
        <p:txBody>
          <a:bodyPr wrap="square" rtlCol="0">
            <a:spAutoFit/>
          </a:bodyPr>
          <a:lstStyle/>
          <a:p>
            <a:pPr algn="ctr"/>
            <a:r>
              <a:rPr lang="en-US" sz="4000" dirty="0"/>
              <a:t>B</a:t>
            </a:r>
          </a:p>
        </p:txBody>
      </p:sp>
      <p:sp>
        <p:nvSpPr>
          <p:cNvPr id="4" name="Slide Number Placeholder 3">
            <a:extLst>
              <a:ext uri="{FF2B5EF4-FFF2-40B4-BE49-F238E27FC236}">
                <a16:creationId xmlns:a16="http://schemas.microsoft.com/office/drawing/2014/main" id="{020E78E6-C571-0048-9E82-45C43A905D16}"/>
              </a:ext>
            </a:extLst>
          </p:cNvPr>
          <p:cNvSpPr>
            <a:spLocks noGrp="1"/>
          </p:cNvSpPr>
          <p:nvPr>
            <p:ph type="sldNum" sz="quarter" idx="12"/>
          </p:nvPr>
        </p:nvSpPr>
        <p:spPr/>
        <p:txBody>
          <a:bodyPr/>
          <a:lstStyle/>
          <a:p>
            <a:fld id="{6DFA1F42-8550-964F-9DB7-C892BE2A0240}" type="slidenum">
              <a:rPr lang="en-US" smtClean="0"/>
              <a:t>53</a:t>
            </a:fld>
            <a:endParaRPr lang="en-US"/>
          </a:p>
        </p:txBody>
      </p:sp>
    </p:spTree>
    <p:extLst>
      <p:ext uri="{BB962C8B-B14F-4D97-AF65-F5344CB8AC3E}">
        <p14:creationId xmlns:p14="http://schemas.microsoft.com/office/powerpoint/2010/main" val="38597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21 0.04213 L 0.6151 0.04213 " pathEditMode="relative" rAng="0" ptsTypes="AA">
                                      <p:cBhvr>
                                        <p:cTn id="6" dur="2000" fill="hold"/>
                                        <p:tgtEl>
                                          <p:spTgt spid="5"/>
                                        </p:tgtEl>
                                        <p:attrNameLst>
                                          <p:attrName>ppt_x</p:attrName>
                                          <p:attrName>ppt_y</p:attrName>
                                        </p:attrNameLst>
                                      </p:cBhvr>
                                      <p:rCtr x="3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B39A-5889-BB43-9B45-DA4F0F84A919}"/>
              </a:ext>
            </a:extLst>
          </p:cNvPr>
          <p:cNvSpPr>
            <a:spLocks noGrp="1"/>
          </p:cNvSpPr>
          <p:nvPr>
            <p:ph type="title"/>
          </p:nvPr>
        </p:nvSpPr>
        <p:spPr/>
        <p:txBody>
          <a:bodyPr/>
          <a:lstStyle/>
          <a:p>
            <a:r>
              <a:rPr lang="en-US" dirty="0"/>
              <a:t>How Faith Works</a:t>
            </a:r>
          </a:p>
        </p:txBody>
      </p:sp>
      <p:pic>
        <p:nvPicPr>
          <p:cNvPr id="9" name="Picture 8" descr="Icon&#10;&#10;Description automatically generated">
            <a:extLst>
              <a:ext uri="{FF2B5EF4-FFF2-40B4-BE49-F238E27FC236}">
                <a16:creationId xmlns:a16="http://schemas.microsoft.com/office/drawing/2014/main" id="{792DB933-BC8B-6C46-B5E5-7D9803C02F91}"/>
              </a:ext>
            </a:extLst>
          </p:cNvPr>
          <p:cNvPicPr>
            <a:picLocks noChangeAspect="1"/>
          </p:cNvPicPr>
          <p:nvPr/>
        </p:nvPicPr>
        <p:blipFill>
          <a:blip r:embed="rId3">
            <a:alphaModFix amt="47000"/>
          </a:blip>
          <a:stretch>
            <a:fillRect/>
          </a:stretch>
        </p:blipFill>
        <p:spPr>
          <a:xfrm>
            <a:off x="10022108" y="2572079"/>
            <a:ext cx="1713841" cy="1713841"/>
          </a:xfrm>
          <a:prstGeom prst="rect">
            <a:avLst/>
          </a:prstGeom>
        </p:spPr>
      </p:pic>
      <p:graphicFrame>
        <p:nvGraphicFramePr>
          <p:cNvPr id="7" name="Content Placeholder 6">
            <a:extLst>
              <a:ext uri="{FF2B5EF4-FFF2-40B4-BE49-F238E27FC236}">
                <a16:creationId xmlns:a16="http://schemas.microsoft.com/office/drawing/2014/main" id="{E5F8E8B0-5C2F-744D-8AD1-1EFD3A5115C7}"/>
              </a:ext>
            </a:extLst>
          </p:cNvPr>
          <p:cNvGraphicFramePr>
            <a:graphicFrameLocks noGrp="1"/>
          </p:cNvGraphicFramePr>
          <p:nvPr>
            <p:ph idx="1"/>
            <p:extLst>
              <p:ext uri="{D42A27DB-BD31-4B8C-83A1-F6EECF244321}">
                <p14:modId xmlns:p14="http://schemas.microsoft.com/office/powerpoint/2010/main" val="2618967590"/>
              </p:ext>
            </p:extLst>
          </p:nvPr>
        </p:nvGraphicFramePr>
        <p:xfrm>
          <a:off x="838200" y="2015836"/>
          <a:ext cx="1095399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DDCA749C-229D-5C47-8159-6041A242E958}"/>
              </a:ext>
            </a:extLst>
          </p:cNvPr>
          <p:cNvSpPr txBox="1"/>
          <p:nvPr/>
        </p:nvSpPr>
        <p:spPr>
          <a:xfrm>
            <a:off x="3849955" y="4634961"/>
            <a:ext cx="2462150" cy="461665"/>
          </a:xfrm>
          <a:prstGeom prst="rect">
            <a:avLst/>
          </a:prstGeom>
          <a:noFill/>
        </p:spPr>
        <p:txBody>
          <a:bodyPr wrap="square" rtlCol="0">
            <a:spAutoFit/>
          </a:bodyPr>
          <a:lstStyle/>
          <a:p>
            <a:pPr algn="ctr"/>
            <a:r>
              <a:rPr lang="en-US" sz="2400" dirty="0"/>
              <a:t>REVELATION</a:t>
            </a:r>
          </a:p>
        </p:txBody>
      </p:sp>
      <p:sp>
        <p:nvSpPr>
          <p:cNvPr id="11" name="TextBox 10">
            <a:extLst>
              <a:ext uri="{FF2B5EF4-FFF2-40B4-BE49-F238E27FC236}">
                <a16:creationId xmlns:a16="http://schemas.microsoft.com/office/drawing/2014/main" id="{548E25B4-EAE1-3B40-847B-834601478ADA}"/>
              </a:ext>
            </a:extLst>
          </p:cNvPr>
          <p:cNvSpPr txBox="1"/>
          <p:nvPr/>
        </p:nvSpPr>
        <p:spPr>
          <a:xfrm>
            <a:off x="6711043" y="4634961"/>
            <a:ext cx="2462150" cy="461665"/>
          </a:xfrm>
          <a:prstGeom prst="rect">
            <a:avLst/>
          </a:prstGeom>
          <a:noFill/>
        </p:spPr>
        <p:txBody>
          <a:bodyPr wrap="square" rtlCol="0">
            <a:spAutoFit/>
          </a:bodyPr>
          <a:lstStyle/>
          <a:p>
            <a:pPr algn="ctr"/>
            <a:r>
              <a:rPr lang="en-US" sz="2400" dirty="0"/>
              <a:t>POSSESSION</a:t>
            </a:r>
          </a:p>
        </p:txBody>
      </p:sp>
      <p:sp>
        <p:nvSpPr>
          <p:cNvPr id="12" name="TextBox 11">
            <a:extLst>
              <a:ext uri="{FF2B5EF4-FFF2-40B4-BE49-F238E27FC236}">
                <a16:creationId xmlns:a16="http://schemas.microsoft.com/office/drawing/2014/main" id="{560E5532-0546-374B-B844-18EC0117114C}"/>
              </a:ext>
            </a:extLst>
          </p:cNvPr>
          <p:cNvSpPr txBox="1"/>
          <p:nvPr/>
        </p:nvSpPr>
        <p:spPr>
          <a:xfrm>
            <a:off x="9323860" y="4634962"/>
            <a:ext cx="2619004" cy="461665"/>
          </a:xfrm>
          <a:prstGeom prst="rect">
            <a:avLst/>
          </a:prstGeom>
          <a:noFill/>
        </p:spPr>
        <p:txBody>
          <a:bodyPr wrap="square" rtlCol="0">
            <a:spAutoFit/>
          </a:bodyPr>
          <a:lstStyle/>
          <a:p>
            <a:pPr algn="ctr"/>
            <a:r>
              <a:rPr lang="en-US" sz="2400" dirty="0"/>
              <a:t>MANIFESTATION</a:t>
            </a:r>
          </a:p>
        </p:txBody>
      </p:sp>
      <p:sp>
        <p:nvSpPr>
          <p:cNvPr id="13" name="Slide Number Placeholder 12">
            <a:extLst>
              <a:ext uri="{FF2B5EF4-FFF2-40B4-BE49-F238E27FC236}">
                <a16:creationId xmlns:a16="http://schemas.microsoft.com/office/drawing/2014/main" id="{D9DAA018-E499-8B40-8487-51020EFB5C54}"/>
              </a:ext>
            </a:extLst>
          </p:cNvPr>
          <p:cNvSpPr>
            <a:spLocks noGrp="1"/>
          </p:cNvSpPr>
          <p:nvPr>
            <p:ph type="sldNum" sz="quarter" idx="12"/>
          </p:nvPr>
        </p:nvSpPr>
        <p:spPr/>
        <p:txBody>
          <a:bodyPr/>
          <a:lstStyle/>
          <a:p>
            <a:fld id="{6DFA1F42-8550-964F-9DB7-C892BE2A0240}" type="slidenum">
              <a:rPr lang="en-US" smtClean="0"/>
              <a:t>54</a:t>
            </a:fld>
            <a:endParaRPr lang="en-US"/>
          </a:p>
        </p:txBody>
      </p:sp>
      <p:sp>
        <p:nvSpPr>
          <p:cNvPr id="14" name="TextBox 13">
            <a:extLst>
              <a:ext uri="{FF2B5EF4-FFF2-40B4-BE49-F238E27FC236}">
                <a16:creationId xmlns:a16="http://schemas.microsoft.com/office/drawing/2014/main" id="{3ED04F9F-A48B-7242-9F86-09F7C394147A}"/>
              </a:ext>
            </a:extLst>
          </p:cNvPr>
          <p:cNvSpPr txBox="1"/>
          <p:nvPr/>
        </p:nvSpPr>
        <p:spPr>
          <a:xfrm>
            <a:off x="838200" y="1540565"/>
            <a:ext cx="10243930"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God uses His Word as a vehicle to communicate heaven and its resources into the earth.</a:t>
            </a:r>
          </a:p>
          <a:p>
            <a:endParaRPr lang="en-US" dirty="0"/>
          </a:p>
        </p:txBody>
      </p:sp>
    </p:spTree>
    <p:extLst>
      <p:ext uri="{BB962C8B-B14F-4D97-AF65-F5344CB8AC3E}">
        <p14:creationId xmlns:p14="http://schemas.microsoft.com/office/powerpoint/2010/main" val="496628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88E850-A78F-3146-9399-0DF496FC8CD4}"/>
              </a:ext>
            </a:extLst>
          </p:cNvPr>
          <p:cNvSpPr>
            <a:spLocks noGrp="1"/>
          </p:cNvSpPr>
          <p:nvPr>
            <p:ph type="sldNum" sz="quarter" idx="12"/>
          </p:nvPr>
        </p:nvSpPr>
        <p:spPr/>
        <p:txBody>
          <a:bodyPr/>
          <a:lstStyle/>
          <a:p>
            <a:fld id="{6DFA1F42-8550-964F-9DB7-C892BE2A0240}" type="slidenum">
              <a:rPr lang="en-US" smtClean="0"/>
              <a:t>55</a:t>
            </a:fld>
            <a:endParaRPr lang="en-US"/>
          </a:p>
        </p:txBody>
      </p:sp>
    </p:spTree>
    <p:extLst>
      <p:ext uri="{BB962C8B-B14F-4D97-AF65-F5344CB8AC3E}">
        <p14:creationId xmlns:p14="http://schemas.microsoft.com/office/powerpoint/2010/main" val="29537678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E4934F-E3E8-564C-AEB2-D5E056806862}"/>
              </a:ext>
            </a:extLst>
          </p:cNvPr>
          <p:cNvSpPr>
            <a:spLocks noGrp="1"/>
          </p:cNvSpPr>
          <p:nvPr>
            <p:ph type="title"/>
          </p:nvPr>
        </p:nvSpPr>
        <p:spPr>
          <a:xfrm>
            <a:off x="954156" y="580129"/>
            <a:ext cx="10478817" cy="900131"/>
          </a:xfrm>
        </p:spPr>
        <p:txBody>
          <a:bodyPr anchor="t">
            <a:normAutofit fontScale="90000"/>
          </a:bodyPr>
          <a:lstStyle/>
          <a:p>
            <a:r>
              <a:rPr lang="en-US" sz="4000" dirty="0">
                <a:solidFill>
                  <a:schemeClr val="bg1"/>
                </a:solidFill>
              </a:rPr>
              <a:t>How Faith Works – Giving God Something to Work With</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001E51E-EDF3-724B-ADDD-24F820AA9B91}"/>
              </a:ext>
            </a:extLst>
          </p:cNvPr>
          <p:cNvSpPr>
            <a:spLocks noGrp="1"/>
          </p:cNvSpPr>
          <p:nvPr>
            <p:ph idx="1"/>
          </p:nvPr>
        </p:nvSpPr>
        <p:spPr>
          <a:xfrm>
            <a:off x="838200" y="2217343"/>
            <a:ext cx="10198241" cy="4640657"/>
          </a:xfrm>
        </p:spPr>
        <p:txBody>
          <a:bodyPr>
            <a:noAutofit/>
          </a:bodyPr>
          <a:lstStyle/>
          <a:p>
            <a:pPr>
              <a:lnSpc>
                <a:spcPct val="100000"/>
              </a:lnSpc>
            </a:pPr>
            <a:r>
              <a:rPr lang="en-US" sz="2000" dirty="0"/>
              <a:t>The degree in which we can realize manifestation in our life is determined by the quality of faith we can produce, which is a direct reflection of the quality of word we hear. </a:t>
            </a:r>
          </a:p>
          <a:p>
            <a:pPr>
              <a:lnSpc>
                <a:spcPct val="100000"/>
              </a:lnSpc>
            </a:pPr>
            <a:r>
              <a:rPr lang="en-US" sz="2000" dirty="0"/>
              <a:t>Speaking, being the primary means by which we work in the Kingdom, is a consequence of the Word we hear. For </a:t>
            </a:r>
            <a:r>
              <a:rPr lang="en-US" sz="2000" i="1" dirty="0"/>
              <a:t>“faith Comes by hearing, hearing by the word of God”</a:t>
            </a:r>
            <a:r>
              <a:rPr lang="en-US" sz="2000" dirty="0"/>
              <a:t> (Romans 10:17).</a:t>
            </a:r>
          </a:p>
          <a:p>
            <a:pPr lvl="1">
              <a:lnSpc>
                <a:spcPct val="100000"/>
              </a:lnSpc>
            </a:pPr>
            <a:r>
              <a:rPr lang="en-US" sz="2000" dirty="0"/>
              <a:t>See </a:t>
            </a:r>
            <a:r>
              <a:rPr lang="en-US" sz="2000" b="1" dirty="0"/>
              <a:t>Hebrews 5:12-13, AMPC </a:t>
            </a:r>
            <a:r>
              <a:rPr lang="en-US" sz="2000" dirty="0"/>
              <a:t>– “For even though by this time you ought to be teaching others, you actually need someone to teach you over again the very </a:t>
            </a:r>
            <a:r>
              <a:rPr lang="en-US" sz="2000" u="sng" dirty="0"/>
              <a:t>first principles of God’s Word </a:t>
            </a:r>
            <a:r>
              <a:rPr lang="en-US" sz="2000" dirty="0"/>
              <a:t>(Salvation Paradigm). You have come to need milk, not solid food.</a:t>
            </a:r>
            <a:r>
              <a:rPr lang="en-US" sz="2000" b="1" baseline="30000" dirty="0"/>
              <a:t>13 </a:t>
            </a:r>
            <a:r>
              <a:rPr lang="en-US" sz="2000" dirty="0"/>
              <a:t>For everyone who continues to feed on milk is obviously inexperienced </a:t>
            </a:r>
            <a:r>
              <a:rPr lang="en-US" sz="2000" i="1" dirty="0"/>
              <a:t>and</a:t>
            </a:r>
            <a:r>
              <a:rPr lang="en-US" sz="2000" dirty="0"/>
              <a:t> unskilled in the doctrine of righteousness (of conformity to the divine will in purpose, thought, and action), for he is a mere infant </a:t>
            </a:r>
            <a:r>
              <a:rPr lang="en-US" sz="2000" b="1" u="sng" dirty="0"/>
              <a:t>[not able to talk yet]!</a:t>
            </a:r>
          </a:p>
          <a:p>
            <a:pPr marL="0" indent="0">
              <a:lnSpc>
                <a:spcPct val="100000"/>
              </a:lnSpc>
              <a:buNone/>
            </a:pPr>
            <a:br>
              <a:rPr lang="en-US" sz="2000" dirty="0"/>
            </a:br>
            <a:endParaRPr lang="en-US" sz="2000" dirty="0"/>
          </a:p>
          <a:p>
            <a:pPr lvl="1">
              <a:lnSpc>
                <a:spcPct val="100000"/>
              </a:lnSpc>
            </a:pPr>
            <a:endParaRPr lang="en-US" sz="2000" dirty="0"/>
          </a:p>
          <a:p>
            <a:pPr lvl="1">
              <a:lnSpc>
                <a:spcPct val="100000"/>
              </a:lnSpc>
            </a:pPr>
            <a:endParaRPr lang="en-US" sz="2000" dirty="0"/>
          </a:p>
          <a:p>
            <a:pPr lvl="1">
              <a:lnSpc>
                <a:spcPct val="100000"/>
              </a:lnSpc>
            </a:pPr>
            <a:endParaRPr lang="en-US" sz="2000" dirty="0"/>
          </a:p>
        </p:txBody>
      </p:sp>
      <p:sp>
        <p:nvSpPr>
          <p:cNvPr id="2" name="Slide Number Placeholder 1">
            <a:extLst>
              <a:ext uri="{FF2B5EF4-FFF2-40B4-BE49-F238E27FC236}">
                <a16:creationId xmlns:a16="http://schemas.microsoft.com/office/drawing/2014/main" id="{A3092C07-6ADB-0147-B4B4-B9E0FCBDAD39}"/>
              </a:ext>
            </a:extLst>
          </p:cNvPr>
          <p:cNvSpPr>
            <a:spLocks noGrp="1"/>
          </p:cNvSpPr>
          <p:nvPr>
            <p:ph type="sldNum" sz="quarter" idx="12"/>
          </p:nvPr>
        </p:nvSpPr>
        <p:spPr/>
        <p:txBody>
          <a:bodyPr/>
          <a:lstStyle/>
          <a:p>
            <a:fld id="{6DFA1F42-8550-964F-9DB7-C892BE2A0240}" type="slidenum">
              <a:rPr lang="en-US" smtClean="0"/>
              <a:t>56</a:t>
            </a:fld>
            <a:endParaRPr lang="en-US"/>
          </a:p>
        </p:txBody>
      </p:sp>
    </p:spTree>
    <p:extLst>
      <p:ext uri="{BB962C8B-B14F-4D97-AF65-F5344CB8AC3E}">
        <p14:creationId xmlns:p14="http://schemas.microsoft.com/office/powerpoint/2010/main" val="4060891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E4934F-E3E8-564C-AEB2-D5E056806862}"/>
              </a:ext>
            </a:extLst>
          </p:cNvPr>
          <p:cNvSpPr>
            <a:spLocks noGrp="1"/>
          </p:cNvSpPr>
          <p:nvPr>
            <p:ph type="title"/>
          </p:nvPr>
        </p:nvSpPr>
        <p:spPr>
          <a:xfrm>
            <a:off x="954156" y="580129"/>
            <a:ext cx="10478817" cy="900131"/>
          </a:xfrm>
        </p:spPr>
        <p:txBody>
          <a:bodyPr anchor="t">
            <a:normAutofit fontScale="90000"/>
          </a:bodyPr>
          <a:lstStyle/>
          <a:p>
            <a:r>
              <a:rPr lang="en-US" sz="4000" dirty="0">
                <a:solidFill>
                  <a:schemeClr val="bg1"/>
                </a:solidFill>
              </a:rPr>
              <a:t>How Faith Works – Giving God Something to Work With</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001E51E-EDF3-724B-ADDD-24F820AA9B91}"/>
              </a:ext>
            </a:extLst>
          </p:cNvPr>
          <p:cNvSpPr>
            <a:spLocks noGrp="1"/>
          </p:cNvSpPr>
          <p:nvPr>
            <p:ph idx="1"/>
          </p:nvPr>
        </p:nvSpPr>
        <p:spPr>
          <a:xfrm>
            <a:off x="838200" y="2217343"/>
            <a:ext cx="10198241" cy="4640657"/>
          </a:xfrm>
        </p:spPr>
        <p:txBody>
          <a:bodyPr>
            <a:noAutofit/>
          </a:bodyPr>
          <a:lstStyle/>
          <a:p>
            <a:pPr>
              <a:lnSpc>
                <a:spcPct val="100000"/>
              </a:lnSpc>
            </a:pPr>
            <a:r>
              <a:rPr lang="en-US" sz="1800" b="1" dirty="0"/>
              <a:t>Remember: </a:t>
            </a:r>
            <a:r>
              <a:rPr lang="en-US" sz="1800" dirty="0"/>
              <a:t>Hearing is seeing, speaking is doing. If what we our speaking is impaired due to what we are hearing, then we are hindered in our ability to do (and say) what is necessary in order to manifest the things that God has freely given us, but are only spiritually discerned (seen by hearing) and acquired by our speaking (doing).  See 1Corinthians 2:9-14.</a:t>
            </a:r>
          </a:p>
          <a:p>
            <a:pPr>
              <a:lnSpc>
                <a:spcPct val="100000"/>
              </a:lnSpc>
            </a:pPr>
            <a:r>
              <a:rPr lang="en-US" sz="1800" dirty="0"/>
              <a:t>Let us review the entire text. </a:t>
            </a:r>
            <a:r>
              <a:rPr lang="en-US" sz="1800" b="1" dirty="0"/>
              <a:t>1Corinthians 2:9-14:</a:t>
            </a:r>
          </a:p>
          <a:p>
            <a:pPr lvl="1">
              <a:lnSpc>
                <a:spcPct val="100000"/>
              </a:lnSpc>
            </a:pPr>
            <a:r>
              <a:rPr lang="en-US" sz="1800" b="1" baseline="30000" dirty="0"/>
              <a:t>“</a:t>
            </a:r>
            <a:r>
              <a:rPr lang="en-US" sz="1800" dirty="0"/>
              <a:t>But as it is written: “Eye has not seen, nor ear heard, Nor have entered into the heart of man The things which God has prepared for those who love Him.” </a:t>
            </a:r>
            <a:r>
              <a:rPr lang="en-US" sz="1800" b="1" baseline="30000" dirty="0"/>
              <a:t>10 </a:t>
            </a:r>
            <a:r>
              <a:rPr lang="en-US" sz="1800" dirty="0"/>
              <a:t>But God has revealed </a:t>
            </a:r>
            <a:r>
              <a:rPr lang="en-US" sz="1800" i="1" dirty="0"/>
              <a:t>them</a:t>
            </a:r>
            <a:r>
              <a:rPr lang="en-US" sz="1800" dirty="0"/>
              <a:t> to us through His Spirit. For the Spirit searches all things, yes, the deep things of God. </a:t>
            </a:r>
            <a:r>
              <a:rPr lang="en-US" sz="1800" b="1" baseline="30000" dirty="0"/>
              <a:t>11 </a:t>
            </a:r>
            <a:r>
              <a:rPr lang="en-US" sz="1800" dirty="0"/>
              <a:t>For what man knows the things of a man except the spirit of the man which is in him? Even so no one knows the things of God except the Spirit of God. </a:t>
            </a:r>
            <a:r>
              <a:rPr lang="en-US" sz="1800" b="1" baseline="30000" dirty="0"/>
              <a:t>12 </a:t>
            </a:r>
            <a:r>
              <a:rPr lang="en-US" sz="1800" dirty="0"/>
              <a:t>Now we have received, not the spirit of the world, but the Spirit who is from God, that we might know the things that have been freely given to us by God. </a:t>
            </a:r>
            <a:r>
              <a:rPr lang="en-US" sz="1800" b="1" baseline="30000" dirty="0"/>
              <a:t>13 </a:t>
            </a:r>
            <a:r>
              <a:rPr lang="en-US" sz="1800" u="sng" dirty="0"/>
              <a:t>These things we also speak</a:t>
            </a:r>
            <a:r>
              <a:rPr lang="en-US" sz="1800" dirty="0"/>
              <a:t>, not in words which man’s wisdom teaches but which </a:t>
            </a:r>
            <a:r>
              <a:rPr lang="en-US" sz="1800" u="sng" dirty="0"/>
              <a:t>the Holy Spirit teaches</a:t>
            </a:r>
            <a:r>
              <a:rPr lang="en-US" sz="1800" dirty="0"/>
              <a:t>, comparing </a:t>
            </a:r>
            <a:r>
              <a:rPr lang="en-US" sz="1800" u="sng" dirty="0"/>
              <a:t>spiritual things with spiritual</a:t>
            </a:r>
            <a:r>
              <a:rPr lang="en-US" sz="1800" dirty="0"/>
              <a:t>. </a:t>
            </a:r>
            <a:r>
              <a:rPr lang="en-US" sz="1800" b="1" baseline="30000" dirty="0"/>
              <a:t>14 </a:t>
            </a:r>
            <a:r>
              <a:rPr lang="en-US" sz="1800" dirty="0"/>
              <a:t>But the natural (carnal) man does not receive </a:t>
            </a:r>
            <a:r>
              <a:rPr lang="en-US" sz="1800" u="sng" dirty="0"/>
              <a:t>the things of the Spirit of God</a:t>
            </a:r>
            <a:r>
              <a:rPr lang="en-US" sz="1800" dirty="0"/>
              <a:t>, for they are </a:t>
            </a:r>
            <a:r>
              <a:rPr lang="en-US" sz="1800" u="sng" dirty="0"/>
              <a:t>foolishness to him</a:t>
            </a:r>
            <a:r>
              <a:rPr lang="en-US" sz="1800" dirty="0"/>
              <a:t>; </a:t>
            </a:r>
            <a:r>
              <a:rPr lang="en-US" sz="1800" b="1" u="sng" dirty="0"/>
              <a:t>nor can he know </a:t>
            </a:r>
            <a:r>
              <a:rPr lang="en-US" sz="1800" b="1" i="1" u="sng" dirty="0"/>
              <a:t>them</a:t>
            </a:r>
            <a:r>
              <a:rPr lang="en-US" sz="1800" i="1" dirty="0"/>
              <a:t>,</a:t>
            </a:r>
            <a:r>
              <a:rPr lang="en-US" sz="1800" dirty="0"/>
              <a:t> because they are </a:t>
            </a:r>
            <a:r>
              <a:rPr lang="en-US" sz="1800" b="1" u="sng" dirty="0"/>
              <a:t>spiritually discerned</a:t>
            </a:r>
            <a:r>
              <a:rPr lang="en-US" sz="1800" dirty="0"/>
              <a:t>.”</a:t>
            </a:r>
          </a:p>
          <a:p>
            <a:pPr>
              <a:lnSpc>
                <a:spcPct val="100000"/>
              </a:lnSpc>
            </a:pPr>
            <a:endParaRPr lang="en-US" sz="1800" dirty="0"/>
          </a:p>
          <a:p>
            <a:pPr marL="0" indent="0">
              <a:lnSpc>
                <a:spcPct val="100000"/>
              </a:lnSpc>
              <a:buNone/>
            </a:pPr>
            <a:br>
              <a:rPr lang="en-US" sz="1800" dirty="0"/>
            </a:br>
            <a:endParaRPr lang="en-US" sz="1800" dirty="0"/>
          </a:p>
          <a:p>
            <a:pPr lvl="1">
              <a:lnSpc>
                <a:spcPct val="100000"/>
              </a:lnSpc>
            </a:pPr>
            <a:endParaRPr lang="en-US" sz="1800" dirty="0"/>
          </a:p>
          <a:p>
            <a:pPr lvl="1">
              <a:lnSpc>
                <a:spcPct val="100000"/>
              </a:lnSpc>
            </a:pPr>
            <a:endParaRPr lang="en-US" sz="1800" dirty="0"/>
          </a:p>
          <a:p>
            <a:pPr lvl="1">
              <a:lnSpc>
                <a:spcPct val="100000"/>
              </a:lnSpc>
            </a:pPr>
            <a:endParaRPr lang="en-US" sz="1800" dirty="0"/>
          </a:p>
        </p:txBody>
      </p:sp>
      <p:sp>
        <p:nvSpPr>
          <p:cNvPr id="2" name="Slide Number Placeholder 1">
            <a:extLst>
              <a:ext uri="{FF2B5EF4-FFF2-40B4-BE49-F238E27FC236}">
                <a16:creationId xmlns:a16="http://schemas.microsoft.com/office/drawing/2014/main" id="{A3092C07-6ADB-0147-B4B4-B9E0FCBDAD39}"/>
              </a:ext>
            </a:extLst>
          </p:cNvPr>
          <p:cNvSpPr>
            <a:spLocks noGrp="1"/>
          </p:cNvSpPr>
          <p:nvPr>
            <p:ph type="sldNum" sz="quarter" idx="12"/>
          </p:nvPr>
        </p:nvSpPr>
        <p:spPr/>
        <p:txBody>
          <a:bodyPr/>
          <a:lstStyle/>
          <a:p>
            <a:fld id="{6DFA1F42-8550-964F-9DB7-C892BE2A0240}" type="slidenum">
              <a:rPr lang="en-US" smtClean="0"/>
              <a:t>57</a:t>
            </a:fld>
            <a:endParaRPr lang="en-US"/>
          </a:p>
        </p:txBody>
      </p:sp>
    </p:spTree>
    <p:extLst>
      <p:ext uri="{BB962C8B-B14F-4D97-AF65-F5344CB8AC3E}">
        <p14:creationId xmlns:p14="http://schemas.microsoft.com/office/powerpoint/2010/main" val="2183879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7140AB-F703-5646-A8A9-98E890D7B7B8}"/>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How Faith Works?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76396F-477A-394C-A9D9-AAFF0954361D}"/>
              </a:ext>
            </a:extLst>
          </p:cNvPr>
          <p:cNvSpPr>
            <a:spLocks noGrp="1"/>
          </p:cNvSpPr>
          <p:nvPr>
            <p:ph type="sldNum" sz="quarter" idx="12"/>
          </p:nvPr>
        </p:nvSpPr>
        <p:spPr>
          <a:xfrm>
            <a:off x="11182560" y="6240116"/>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58</a:t>
            </a:fld>
            <a:endParaRPr lang="en-US" sz="1400" dirty="0">
              <a:solidFill>
                <a:schemeClr val="tx1"/>
              </a:solidFill>
            </a:endParaRPr>
          </a:p>
        </p:txBody>
      </p:sp>
      <p:sp>
        <p:nvSpPr>
          <p:cNvPr id="3" name="Content Placeholder 2">
            <a:extLst>
              <a:ext uri="{FF2B5EF4-FFF2-40B4-BE49-F238E27FC236}">
                <a16:creationId xmlns:a16="http://schemas.microsoft.com/office/drawing/2014/main" id="{662C3268-79E4-F74E-9E9A-556950655D62}"/>
              </a:ext>
            </a:extLst>
          </p:cNvPr>
          <p:cNvSpPr>
            <a:spLocks noGrp="1"/>
          </p:cNvSpPr>
          <p:nvPr>
            <p:ph idx="1"/>
          </p:nvPr>
        </p:nvSpPr>
        <p:spPr>
          <a:xfrm>
            <a:off x="936473" y="1994289"/>
            <a:ext cx="10803243" cy="4975131"/>
          </a:xfrm>
        </p:spPr>
        <p:txBody>
          <a:bodyPr>
            <a:noAutofit/>
          </a:bodyPr>
          <a:lstStyle/>
          <a:p>
            <a:pPr>
              <a:lnSpc>
                <a:spcPct val="100000"/>
              </a:lnSpc>
            </a:pPr>
            <a:r>
              <a:rPr lang="en-US" sz="1600" dirty="0"/>
              <a:t>As we close out this section on “</a:t>
            </a:r>
            <a:r>
              <a:rPr lang="en-US" sz="1600" i="1" dirty="0"/>
              <a:t>How Faith Works” </a:t>
            </a:r>
            <a:r>
              <a:rPr lang="en-US" sz="1600" dirty="0"/>
              <a:t>there is a final revelation concerning the operation of faith that must be understood. It involves the position of the one engaging faith.</a:t>
            </a:r>
          </a:p>
          <a:p>
            <a:pPr>
              <a:lnSpc>
                <a:spcPct val="100000"/>
              </a:lnSpc>
            </a:pPr>
            <a:r>
              <a:rPr lang="en-US" sz="1600" dirty="0"/>
              <a:t>If we are the one who is to </a:t>
            </a:r>
            <a:r>
              <a:rPr lang="en-US" sz="1600" b="1" u="sng" dirty="0"/>
              <a:t>operating/exercising </a:t>
            </a:r>
            <a:r>
              <a:rPr lang="en-US" sz="1600" u="sng" dirty="0"/>
              <a:t>by faith</a:t>
            </a:r>
            <a:r>
              <a:rPr lang="en-US" sz="1600" dirty="0"/>
              <a:t>, God provides </a:t>
            </a:r>
            <a:r>
              <a:rPr lang="en-US" sz="1600" u="sng" dirty="0"/>
              <a:t>His faith </a:t>
            </a:r>
            <a:r>
              <a:rPr lang="en-US" sz="1600" dirty="0"/>
              <a:t>upon which we are to work.</a:t>
            </a:r>
          </a:p>
          <a:p>
            <a:pPr>
              <a:lnSpc>
                <a:spcPct val="100000"/>
              </a:lnSpc>
            </a:pPr>
            <a:r>
              <a:rPr lang="en-US" sz="1600" dirty="0"/>
              <a:t>If we are the one seeking to </a:t>
            </a:r>
            <a:r>
              <a:rPr lang="en-US" sz="1600" b="1" u="sng" dirty="0"/>
              <a:t>receive(</a:t>
            </a:r>
            <a:r>
              <a:rPr lang="en-US" sz="1600" b="1" u="sng" dirty="0" err="1"/>
              <a:t>ing</a:t>
            </a:r>
            <a:r>
              <a:rPr lang="en-US" sz="1600" b="1" u="sng" dirty="0"/>
              <a:t>)</a:t>
            </a:r>
            <a:r>
              <a:rPr lang="en-US" sz="1600" u="sng" dirty="0"/>
              <a:t> from God, something by faith</a:t>
            </a:r>
            <a:r>
              <a:rPr lang="en-US" sz="1600" dirty="0"/>
              <a:t>, manifestation is determined by the level of </a:t>
            </a:r>
            <a:r>
              <a:rPr lang="en-US" sz="1600" u="sng" dirty="0"/>
              <a:t>our faith</a:t>
            </a:r>
            <a:r>
              <a:rPr lang="en-US" sz="1600" dirty="0"/>
              <a:t>. </a:t>
            </a:r>
          </a:p>
          <a:p>
            <a:pPr>
              <a:lnSpc>
                <a:spcPct val="100000"/>
              </a:lnSpc>
            </a:pPr>
            <a:r>
              <a:rPr lang="en-US" sz="1600" dirty="0"/>
              <a:t>We witness in the New Testament Jesus basing a miracle upon the persons faith, not His!</a:t>
            </a:r>
          </a:p>
          <a:p>
            <a:pPr lvl="1">
              <a:lnSpc>
                <a:spcPct val="100000"/>
              </a:lnSpc>
            </a:pPr>
            <a:r>
              <a:rPr lang="en-US" sz="1600" b="1" dirty="0"/>
              <a:t>Matthew 9:27-29, NIV </a:t>
            </a:r>
            <a:r>
              <a:rPr lang="en-US" sz="1600" dirty="0"/>
              <a:t>– “As Jesus went on from there, two blind men followed him, calling out, “Have mercy on us, Son of David!” </a:t>
            </a:r>
            <a:r>
              <a:rPr lang="en-US" sz="1600" b="1" baseline="30000" dirty="0"/>
              <a:t>28 </a:t>
            </a:r>
            <a:r>
              <a:rPr lang="en-US" sz="1600" dirty="0"/>
              <a:t>When he had gone indoors, the blind men came to him, and he asked them, “Do you believe that I am able to do this?” “Yes, Lord,” they replied.</a:t>
            </a:r>
            <a:r>
              <a:rPr lang="en-US" sz="1600" b="1" baseline="30000" dirty="0"/>
              <a:t>29 </a:t>
            </a:r>
            <a:r>
              <a:rPr lang="en-US" sz="1600" dirty="0"/>
              <a:t>Then he touched their eyes and said, “According to </a:t>
            </a:r>
            <a:r>
              <a:rPr lang="en-US" sz="1600" u="sng" dirty="0"/>
              <a:t>your faith </a:t>
            </a:r>
            <a:r>
              <a:rPr lang="en-US" sz="1600" dirty="0"/>
              <a:t>let it be done to you”.</a:t>
            </a:r>
          </a:p>
          <a:p>
            <a:pPr lvl="1">
              <a:lnSpc>
                <a:spcPct val="100000"/>
              </a:lnSpc>
            </a:pPr>
            <a:r>
              <a:rPr lang="en-US" sz="1600" b="1" dirty="0"/>
              <a:t>Luke 7:50, NIV </a:t>
            </a:r>
            <a:r>
              <a:rPr lang="en-US" sz="1600" dirty="0"/>
              <a:t>– “Jesus said to the woman, “</a:t>
            </a:r>
            <a:r>
              <a:rPr lang="en-US" sz="1600" u="sng" dirty="0"/>
              <a:t>Your faith </a:t>
            </a:r>
            <a:r>
              <a:rPr lang="en-US" sz="1600" dirty="0"/>
              <a:t>has saved you; go in peace.”</a:t>
            </a:r>
          </a:p>
          <a:p>
            <a:pPr lvl="1">
              <a:lnSpc>
                <a:spcPct val="100000"/>
              </a:lnSpc>
            </a:pPr>
            <a:r>
              <a:rPr lang="en-US" sz="1600" b="1" dirty="0"/>
              <a:t>Luke 8:48, NIV </a:t>
            </a:r>
            <a:r>
              <a:rPr lang="en-US" sz="1600" dirty="0"/>
              <a:t>– “Then he said to her, “Daughter, </a:t>
            </a:r>
            <a:r>
              <a:rPr lang="en-US" sz="1600" u="sng" dirty="0"/>
              <a:t>your faith </a:t>
            </a:r>
            <a:r>
              <a:rPr lang="en-US" sz="1600" dirty="0"/>
              <a:t>has healed you. Go in peace.”</a:t>
            </a:r>
          </a:p>
          <a:p>
            <a:pPr lvl="1">
              <a:lnSpc>
                <a:spcPct val="100000"/>
              </a:lnSpc>
            </a:pPr>
            <a:r>
              <a:rPr lang="en-US" sz="1600" b="1" dirty="0"/>
              <a:t>*Matthew 13:58, NIV </a:t>
            </a:r>
            <a:r>
              <a:rPr lang="en-US" sz="1600" dirty="0"/>
              <a:t>– “And he (Jesus) </a:t>
            </a:r>
            <a:r>
              <a:rPr lang="en-US" sz="1600" u="sng" dirty="0"/>
              <a:t>did not do many miracles </a:t>
            </a:r>
            <a:r>
              <a:rPr lang="en-US" sz="1600" dirty="0"/>
              <a:t>there </a:t>
            </a:r>
            <a:r>
              <a:rPr lang="en-US" sz="1600" u="sng" dirty="0"/>
              <a:t>because</a:t>
            </a:r>
            <a:r>
              <a:rPr lang="en-US" sz="1600" dirty="0"/>
              <a:t> of </a:t>
            </a:r>
            <a:r>
              <a:rPr lang="en-US" sz="1600" u="sng" dirty="0"/>
              <a:t>their lack of faith</a:t>
            </a:r>
            <a:r>
              <a:rPr lang="en-US" sz="1600" dirty="0"/>
              <a:t>.”</a:t>
            </a:r>
          </a:p>
          <a:p>
            <a:pPr lvl="1">
              <a:lnSpc>
                <a:spcPct val="100000"/>
              </a:lnSpc>
            </a:pPr>
            <a:r>
              <a:rPr lang="en-US" sz="1600" b="1" dirty="0"/>
              <a:t>*Mark 9:22-24, NKJV </a:t>
            </a:r>
            <a:r>
              <a:rPr lang="en-US" sz="1600" dirty="0"/>
              <a:t>– “ But if You can do anything, have compassion on us and help us.” </a:t>
            </a:r>
            <a:r>
              <a:rPr lang="en-US" sz="1600" baseline="30000" dirty="0"/>
              <a:t>23</a:t>
            </a:r>
            <a:r>
              <a:rPr lang="en-US" sz="1600" dirty="0"/>
              <a:t>Jesus said to him, “If you can </a:t>
            </a:r>
            <a:r>
              <a:rPr lang="en-US" sz="1600" u="sng" dirty="0">
                <a:solidFill>
                  <a:srgbClr val="7030A0"/>
                </a:solidFill>
              </a:rPr>
              <a:t>believe</a:t>
            </a:r>
            <a:r>
              <a:rPr lang="en-US" sz="1600" dirty="0"/>
              <a:t>, all things </a:t>
            </a:r>
            <a:r>
              <a:rPr lang="en-US" sz="1600" i="1" dirty="0"/>
              <a:t>are</a:t>
            </a:r>
            <a:r>
              <a:rPr lang="en-US" sz="1600" dirty="0"/>
              <a:t> possible to him who </a:t>
            </a:r>
            <a:r>
              <a:rPr lang="en-US" sz="1600" u="sng" dirty="0">
                <a:solidFill>
                  <a:srgbClr val="7030A0"/>
                </a:solidFill>
              </a:rPr>
              <a:t>believes</a:t>
            </a:r>
            <a:r>
              <a:rPr lang="en-US" sz="1600" dirty="0"/>
              <a:t>.” </a:t>
            </a:r>
            <a:r>
              <a:rPr lang="en-US" sz="1600" baseline="30000" dirty="0"/>
              <a:t>24</a:t>
            </a:r>
            <a:r>
              <a:rPr lang="en-US" sz="1600" dirty="0"/>
              <a:t>Immediately the father of the child cried out and said with tears, “Lord, I </a:t>
            </a:r>
            <a:r>
              <a:rPr lang="en-US" sz="1600" u="sng" dirty="0">
                <a:solidFill>
                  <a:srgbClr val="FF0000"/>
                </a:solidFill>
              </a:rPr>
              <a:t>believe</a:t>
            </a:r>
            <a:r>
              <a:rPr lang="en-US" sz="1600" dirty="0"/>
              <a:t>; help my </a:t>
            </a:r>
            <a:r>
              <a:rPr lang="en-US" sz="1600" u="sng" dirty="0">
                <a:solidFill>
                  <a:srgbClr val="7030A0"/>
                </a:solidFill>
              </a:rPr>
              <a:t>unbelief</a:t>
            </a:r>
            <a:r>
              <a:rPr lang="en-US" sz="1600" dirty="0"/>
              <a:t>!”</a:t>
            </a:r>
          </a:p>
          <a:p>
            <a:r>
              <a:rPr lang="en-US" sz="1600" dirty="0"/>
              <a:t>Therefore, manifestation of God’s power I our lives is available, but dependent upon  </a:t>
            </a:r>
            <a:r>
              <a:rPr lang="en-US" sz="1600" i="1" u="sng" dirty="0"/>
              <a:t>our</a:t>
            </a:r>
            <a:r>
              <a:rPr lang="en-US" sz="1600" i="1" dirty="0"/>
              <a:t> faith </a:t>
            </a:r>
            <a:r>
              <a:rPr lang="en-US" sz="1600" dirty="0"/>
              <a:t>– not God’s!</a:t>
            </a:r>
          </a:p>
          <a:p>
            <a:pPr>
              <a:lnSpc>
                <a:spcPct val="100000"/>
              </a:lnSpc>
            </a:pPr>
            <a:endParaRPr lang="en-US" sz="1600" dirty="0"/>
          </a:p>
        </p:txBody>
      </p:sp>
    </p:spTree>
    <p:extLst>
      <p:ext uri="{BB962C8B-B14F-4D97-AF65-F5344CB8AC3E}">
        <p14:creationId xmlns:p14="http://schemas.microsoft.com/office/powerpoint/2010/main" val="3268770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88E850-A78F-3146-9399-0DF496FC8CD4}"/>
              </a:ext>
            </a:extLst>
          </p:cNvPr>
          <p:cNvSpPr>
            <a:spLocks noGrp="1"/>
          </p:cNvSpPr>
          <p:nvPr>
            <p:ph type="sldNum" sz="quarter" idx="12"/>
          </p:nvPr>
        </p:nvSpPr>
        <p:spPr/>
        <p:txBody>
          <a:bodyPr/>
          <a:lstStyle/>
          <a:p>
            <a:fld id="{6DFA1F42-8550-964F-9DB7-C892BE2A0240}" type="slidenum">
              <a:rPr lang="en-US" smtClean="0"/>
              <a:t>59</a:t>
            </a:fld>
            <a:endParaRPr lang="en-US"/>
          </a:p>
        </p:txBody>
      </p:sp>
    </p:spTree>
    <p:extLst>
      <p:ext uri="{BB962C8B-B14F-4D97-AF65-F5344CB8AC3E}">
        <p14:creationId xmlns:p14="http://schemas.microsoft.com/office/powerpoint/2010/main" val="1218596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75A9E-AC7D-754C-B374-752B821F97E8}"/>
              </a:ext>
            </a:extLst>
          </p:cNvPr>
          <p:cNvSpPr>
            <a:spLocks noGrp="1"/>
          </p:cNvSpPr>
          <p:nvPr>
            <p:ph type="title"/>
          </p:nvPr>
        </p:nvSpPr>
        <p:spPr/>
        <p:txBody>
          <a:bodyPr/>
          <a:lstStyle/>
          <a:p>
            <a:r>
              <a:rPr lang="en-US" dirty="0"/>
              <a:t>Introduction: Faith as Law</a:t>
            </a:r>
          </a:p>
        </p:txBody>
      </p:sp>
      <p:sp>
        <p:nvSpPr>
          <p:cNvPr id="5" name="Content Placeholder 4">
            <a:extLst>
              <a:ext uri="{FF2B5EF4-FFF2-40B4-BE49-F238E27FC236}">
                <a16:creationId xmlns:a16="http://schemas.microsoft.com/office/drawing/2014/main" id="{0997BF0E-B1F1-B44F-A5F2-28BD80DDDCBC}"/>
              </a:ext>
            </a:extLst>
          </p:cNvPr>
          <p:cNvSpPr>
            <a:spLocks noGrp="1"/>
          </p:cNvSpPr>
          <p:nvPr>
            <p:ph idx="1"/>
          </p:nvPr>
        </p:nvSpPr>
        <p:spPr>
          <a:xfrm>
            <a:off x="838200" y="1507572"/>
            <a:ext cx="10515600" cy="5350427"/>
          </a:xfrm>
        </p:spPr>
        <p:txBody>
          <a:bodyPr>
            <a:noAutofit/>
          </a:bodyPr>
          <a:lstStyle/>
          <a:p>
            <a:pPr>
              <a:lnSpc>
                <a:spcPct val="110000"/>
              </a:lnSpc>
            </a:pPr>
            <a:r>
              <a:rPr lang="en-US" sz="2000" dirty="0">
                <a:hlinkClick r:id="rId3"/>
              </a:rPr>
              <a:t>Romans 3:27-30, NKJV– “</a:t>
            </a:r>
            <a:r>
              <a:rPr lang="en-US" sz="2000" dirty="0"/>
              <a:t>Where </a:t>
            </a:r>
            <a:r>
              <a:rPr lang="en-US" sz="2000" i="1" dirty="0"/>
              <a:t>is</a:t>
            </a:r>
            <a:r>
              <a:rPr lang="en-US" sz="2000" dirty="0"/>
              <a:t> boasting then? It is excluded. By what law? Of works? No, but by </a:t>
            </a:r>
            <a:r>
              <a:rPr lang="en-US" sz="2000" b="1" dirty="0"/>
              <a:t>the law of faith</a:t>
            </a:r>
            <a:r>
              <a:rPr lang="en-US" sz="2000" dirty="0"/>
              <a:t>. </a:t>
            </a:r>
            <a:r>
              <a:rPr lang="en-US" sz="2000" b="1" baseline="30000" dirty="0"/>
              <a:t>28 </a:t>
            </a:r>
            <a:r>
              <a:rPr lang="en-US" sz="2000" dirty="0"/>
              <a:t>Therefore we conclude that a man </a:t>
            </a:r>
            <a:r>
              <a:rPr lang="en-US" sz="2000" b="1" dirty="0"/>
              <a:t>is justified by faith </a:t>
            </a:r>
            <a:r>
              <a:rPr lang="en-US" sz="2000" dirty="0"/>
              <a:t>apart from the deeds of the law. </a:t>
            </a:r>
            <a:r>
              <a:rPr lang="en-US" sz="2000" b="1" baseline="30000" dirty="0"/>
              <a:t>29 </a:t>
            </a:r>
            <a:r>
              <a:rPr lang="en-US" sz="2000" dirty="0"/>
              <a:t>Or </a:t>
            </a:r>
            <a:r>
              <a:rPr lang="en-US" sz="2000" i="1" dirty="0"/>
              <a:t>is He</a:t>
            </a:r>
            <a:r>
              <a:rPr lang="en-US" sz="2000" dirty="0"/>
              <a:t> the God of the Jews only? </a:t>
            </a:r>
            <a:r>
              <a:rPr lang="en-US" sz="2000" i="1" dirty="0"/>
              <a:t>Is He</a:t>
            </a:r>
            <a:r>
              <a:rPr lang="en-US" sz="2000" dirty="0"/>
              <a:t> not also the God of the Gentiles? Yes, of the Gentiles also, </a:t>
            </a:r>
            <a:r>
              <a:rPr lang="en-US" sz="2000" b="1" baseline="30000" dirty="0"/>
              <a:t>30 </a:t>
            </a:r>
            <a:r>
              <a:rPr lang="en-US" sz="2000" dirty="0"/>
              <a:t>since </a:t>
            </a:r>
            <a:r>
              <a:rPr lang="en-US" sz="2000" i="1" dirty="0"/>
              <a:t>there is</a:t>
            </a:r>
            <a:r>
              <a:rPr lang="en-US" sz="2000" dirty="0"/>
              <a:t> one God who will justify the circumcised by faith and the uncircumcised through faith. </a:t>
            </a:r>
            <a:r>
              <a:rPr lang="en-US" sz="2000" b="1" baseline="30000" dirty="0"/>
              <a:t>31 </a:t>
            </a:r>
            <a:r>
              <a:rPr lang="en-US" sz="2000" dirty="0"/>
              <a:t>Do we then make void the law through faith? Certainly not! On the contrary, </a:t>
            </a:r>
            <a:r>
              <a:rPr lang="en-US" sz="2000" b="1" dirty="0"/>
              <a:t>we establish the law.”</a:t>
            </a:r>
            <a:endParaRPr lang="en-US" sz="2000" b="1" dirty="0">
              <a:hlinkClick r:id="rId3"/>
            </a:endParaRPr>
          </a:p>
        </p:txBody>
      </p:sp>
      <p:sp>
        <p:nvSpPr>
          <p:cNvPr id="2" name="Slide Number Placeholder 1">
            <a:extLst>
              <a:ext uri="{FF2B5EF4-FFF2-40B4-BE49-F238E27FC236}">
                <a16:creationId xmlns:a16="http://schemas.microsoft.com/office/drawing/2014/main" id="{254811A7-FF98-0243-9433-FCD193FABC06}"/>
              </a:ext>
            </a:extLst>
          </p:cNvPr>
          <p:cNvSpPr>
            <a:spLocks noGrp="1"/>
          </p:cNvSpPr>
          <p:nvPr>
            <p:ph type="sldNum" sz="quarter" idx="12"/>
          </p:nvPr>
        </p:nvSpPr>
        <p:spPr/>
        <p:txBody>
          <a:bodyPr/>
          <a:lstStyle/>
          <a:p>
            <a:fld id="{6DFA1F42-8550-964F-9DB7-C892BE2A0240}" type="slidenum">
              <a:rPr lang="en-US" smtClean="0"/>
              <a:t>6</a:t>
            </a:fld>
            <a:endParaRPr lang="en-US"/>
          </a:p>
        </p:txBody>
      </p:sp>
    </p:spTree>
    <p:extLst>
      <p:ext uri="{BB962C8B-B14F-4D97-AF65-F5344CB8AC3E}">
        <p14:creationId xmlns:p14="http://schemas.microsoft.com/office/powerpoint/2010/main" val="2215032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B61-08A6-FD4E-8515-E82CE3719A10}"/>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ctr"/>
            <a:r>
              <a:rPr lang="en-US" sz="5400" dirty="0"/>
              <a:t>V. Faith &amp; Paradigms</a:t>
            </a:r>
          </a:p>
        </p:txBody>
      </p:sp>
      <p:sp>
        <p:nvSpPr>
          <p:cNvPr id="3" name="Text Placeholder 2">
            <a:extLst>
              <a:ext uri="{FF2B5EF4-FFF2-40B4-BE49-F238E27FC236}">
                <a16:creationId xmlns:a16="http://schemas.microsoft.com/office/drawing/2014/main" id="{9A0AAE0E-2F27-2B4B-9717-7AFF567F8B39}"/>
              </a:ext>
            </a:extLst>
          </p:cNvPr>
          <p:cNvSpPr>
            <a:spLocks noGrp="1"/>
          </p:cNvSpPr>
          <p:nvPr>
            <p:ph type="body" idx="1"/>
          </p:nvPr>
        </p:nvSpPr>
        <p:spPr>
          <a:xfrm>
            <a:off x="7464612" y="4750893"/>
            <a:ext cx="4087305" cy="1147863"/>
          </a:xfrm>
        </p:spPr>
        <p:txBody>
          <a:bodyPr vert="horz" lIns="91440" tIns="45720" rIns="91440" bIns="45720" rtlCol="0" anchor="t">
            <a:normAutofit/>
          </a:bodyPr>
          <a:lstStyle/>
          <a:p>
            <a:pPr algn="ctr"/>
            <a:r>
              <a:rPr lang="en-US" sz="2000" dirty="0">
                <a:solidFill>
                  <a:schemeClr val="tx1"/>
                </a:solidFill>
              </a:rPr>
              <a:t>The Problem with Our Paradigm</a:t>
            </a:r>
          </a:p>
        </p:txBody>
      </p:sp>
      <p:pic>
        <p:nvPicPr>
          <p:cNvPr id="5" name="Picture 4" descr="A vintage weighing scales">
            <a:extLst>
              <a:ext uri="{FF2B5EF4-FFF2-40B4-BE49-F238E27FC236}">
                <a16:creationId xmlns:a16="http://schemas.microsoft.com/office/drawing/2014/main" id="{2091A374-48F5-4354-97A0-9AAED89A5D1B}"/>
              </a:ext>
            </a:extLst>
          </p:cNvPr>
          <p:cNvPicPr>
            <a:picLocks noChangeAspect="1"/>
          </p:cNvPicPr>
          <p:nvPr/>
        </p:nvPicPr>
        <p:blipFill rotWithShape="1">
          <a:blip r:embed="rId3"/>
          <a:srcRect t="5121" r="-1" b="2982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6" name="Picture 5" descr="A vintage weighing scales">
            <a:extLst>
              <a:ext uri="{FF2B5EF4-FFF2-40B4-BE49-F238E27FC236}">
                <a16:creationId xmlns:a16="http://schemas.microsoft.com/office/drawing/2014/main" id="{B743111D-D293-5749-BFC2-B8801334FC39}"/>
              </a:ext>
            </a:extLst>
          </p:cNvPr>
          <p:cNvPicPr>
            <a:picLocks noChangeAspect="1"/>
          </p:cNvPicPr>
          <p:nvPr/>
        </p:nvPicPr>
        <p:blipFill rotWithShape="1">
          <a:blip r:embed="rId3"/>
          <a:srcRect t="5121" r="-1" b="29829"/>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AC9417B5-6BDB-F54E-B4CB-197E8D7A83B2}"/>
              </a:ext>
            </a:extLst>
          </p:cNvPr>
          <p:cNvSpPr>
            <a:spLocks noGrp="1"/>
          </p:cNvSpPr>
          <p:nvPr>
            <p:ph type="sldNum" sz="quarter" idx="12"/>
          </p:nvPr>
        </p:nvSpPr>
        <p:spPr/>
        <p:txBody>
          <a:bodyPr/>
          <a:lstStyle/>
          <a:p>
            <a:fld id="{6DFA1F42-8550-964F-9DB7-C892BE2A0240}" type="slidenum">
              <a:rPr lang="en-US" smtClean="0"/>
              <a:t>60</a:t>
            </a:fld>
            <a:endParaRPr lang="en-US" dirty="0"/>
          </a:p>
        </p:txBody>
      </p:sp>
    </p:spTree>
    <p:extLst>
      <p:ext uri="{BB962C8B-B14F-4D97-AF65-F5344CB8AC3E}">
        <p14:creationId xmlns:p14="http://schemas.microsoft.com/office/powerpoint/2010/main" val="3636336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text, sign&#10;&#10;Description automatically generated">
            <a:extLst>
              <a:ext uri="{FF2B5EF4-FFF2-40B4-BE49-F238E27FC236}">
                <a16:creationId xmlns:a16="http://schemas.microsoft.com/office/drawing/2014/main" id="{8726BFE5-B75F-724A-92F0-697A1D14FFE5}"/>
              </a:ext>
            </a:extLst>
          </p:cNvPr>
          <p:cNvPicPr>
            <a:picLocks noGrp="1" noChangeAspect="1"/>
          </p:cNvPicPr>
          <p:nvPr>
            <p:ph idx="1"/>
          </p:nvPr>
        </p:nvPicPr>
        <p:blipFill>
          <a:blip r:embed="rId2"/>
          <a:stretch>
            <a:fillRect/>
          </a:stretch>
        </p:blipFill>
        <p:spPr>
          <a:xfrm>
            <a:off x="859347" y="457200"/>
            <a:ext cx="10473306" cy="5943600"/>
          </a:xfrm>
          <a:prstGeom prst="rect">
            <a:avLst/>
          </a:prstGeom>
        </p:spPr>
      </p:pic>
      <p:sp>
        <p:nvSpPr>
          <p:cNvPr id="11" name="Slide Number Placeholder 10">
            <a:extLst>
              <a:ext uri="{FF2B5EF4-FFF2-40B4-BE49-F238E27FC236}">
                <a16:creationId xmlns:a16="http://schemas.microsoft.com/office/drawing/2014/main" id="{423F8FF2-B5B9-FF42-8B3D-84B1AFC82D00}"/>
              </a:ext>
            </a:extLst>
          </p:cNvPr>
          <p:cNvSpPr>
            <a:spLocks noGrp="1"/>
          </p:cNvSpPr>
          <p:nvPr>
            <p:ph type="sldNum" sz="quarter" idx="12"/>
          </p:nvPr>
        </p:nvSpPr>
        <p:spPr/>
        <p:txBody>
          <a:bodyPr/>
          <a:lstStyle/>
          <a:p>
            <a:fld id="{6DFA1F42-8550-964F-9DB7-C892BE2A0240}" type="slidenum">
              <a:rPr lang="en-US" smtClean="0"/>
              <a:t>61</a:t>
            </a:fld>
            <a:endParaRPr lang="en-US"/>
          </a:p>
        </p:txBody>
      </p:sp>
    </p:spTree>
    <p:extLst>
      <p:ext uri="{BB962C8B-B14F-4D97-AF65-F5344CB8AC3E}">
        <p14:creationId xmlns:p14="http://schemas.microsoft.com/office/powerpoint/2010/main" val="1735866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D8FA8-A21A-FA45-8B41-F81F69651A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Paradigms of Faith</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EAB2AE-AF0F-9140-A193-3CF2CB5F352F}"/>
              </a:ext>
            </a:extLst>
          </p:cNvPr>
          <p:cNvSpPr>
            <a:spLocks noGrp="1"/>
          </p:cNvSpPr>
          <p:nvPr>
            <p:ph type="body" sz="half" idx="2"/>
          </p:nvPr>
        </p:nvSpPr>
        <p:spPr>
          <a:xfrm>
            <a:off x="572493" y="2071316"/>
            <a:ext cx="6713552" cy="4795274"/>
          </a:xfrm>
        </p:spPr>
        <p:txBody>
          <a:bodyPr vert="horz" lIns="91440" tIns="45720" rIns="91440" bIns="45720" rtlCol="0" anchor="t">
            <a:normAutofit/>
          </a:bodyPr>
          <a:lstStyle/>
          <a:p>
            <a:pPr marL="342900" indent="-342900">
              <a:lnSpc>
                <a:spcPct val="100000"/>
              </a:lnSpc>
              <a:buFont typeface="Arial" panose="020B0604020202020204" pitchFamily="34" charset="0"/>
              <a:buChar char="•"/>
            </a:pPr>
            <a:r>
              <a:rPr lang="en-US" sz="2200" dirty="0"/>
              <a:t>When speaking of faith, we must recognize it unique work and kind within the differing paradigms.</a:t>
            </a:r>
          </a:p>
          <a:p>
            <a:pPr marL="342900" indent="-342900">
              <a:lnSpc>
                <a:spcPct val="100000"/>
              </a:lnSpc>
              <a:buFont typeface="Arial" panose="020B0604020202020204" pitchFamily="34" charset="0"/>
              <a:buChar char="•"/>
            </a:pPr>
            <a:r>
              <a:rPr lang="en-US" sz="2200" dirty="0"/>
              <a:t>The two (2) major Paradigms found in scripture is the Salvation Paradigm and the Kingdom Paradigm.</a:t>
            </a:r>
          </a:p>
          <a:p>
            <a:pPr marL="342900" indent="-342900">
              <a:lnSpc>
                <a:spcPct val="100000"/>
              </a:lnSpc>
              <a:buFont typeface="Arial" panose="020B0604020202020204" pitchFamily="34" charset="0"/>
              <a:buChar char="•"/>
            </a:pPr>
            <a:r>
              <a:rPr lang="en-US" sz="2200" b="1" dirty="0"/>
              <a:t>Salvation Paradigm </a:t>
            </a:r>
            <a:r>
              <a:rPr lang="en-US" sz="2200" dirty="0"/>
              <a:t>faith concerns how one receives from God that which is necessary for them to be right with God, i.e. righteousness and salvation.</a:t>
            </a:r>
          </a:p>
          <a:p>
            <a:pPr marL="342900" indent="-342900">
              <a:lnSpc>
                <a:spcPct val="100000"/>
              </a:lnSpc>
              <a:buFont typeface="Arial" panose="020B0604020202020204" pitchFamily="34" charset="0"/>
              <a:buChar char="•"/>
            </a:pPr>
            <a:r>
              <a:rPr lang="en-US" sz="2200" b="1" dirty="0"/>
              <a:t>Kingdom Paradigm </a:t>
            </a:r>
            <a:r>
              <a:rPr lang="en-US" sz="2200" dirty="0"/>
              <a:t>faith concerns our manifesting that which we have received by grace. It is an empowerment to manifest what we have become.</a:t>
            </a:r>
          </a:p>
        </p:txBody>
      </p:sp>
      <p:pic>
        <p:nvPicPr>
          <p:cNvPr id="6" name="Picture Placeholder 5" descr="Icon&#10;&#10;Description automatically generated">
            <a:extLst>
              <a:ext uri="{FF2B5EF4-FFF2-40B4-BE49-F238E27FC236}">
                <a16:creationId xmlns:a16="http://schemas.microsoft.com/office/drawing/2014/main" id="{008FE592-9DE5-A34E-89BE-FDE93CDB5966}"/>
              </a:ext>
            </a:extLst>
          </p:cNvPr>
          <p:cNvPicPr>
            <a:picLocks noGrp="1" noChangeAspect="1"/>
          </p:cNvPicPr>
          <p:nvPr>
            <p:ph type="pic" idx="1"/>
          </p:nvPr>
        </p:nvPicPr>
        <p:blipFill rotWithShape="1">
          <a:blip r:embed="rId3"/>
          <a:srcRect r="3792" b="-3"/>
          <a:stretch/>
        </p:blipFill>
        <p:spPr>
          <a:xfrm>
            <a:off x="7604229" y="2071316"/>
            <a:ext cx="3941064" cy="4096512"/>
          </a:xfrm>
          <a:prstGeom prst="rect">
            <a:avLst/>
          </a:prstGeom>
          <a:effectLst>
            <a:softEdge rad="31750"/>
          </a:effectLst>
        </p:spPr>
      </p:pic>
      <p:sp>
        <p:nvSpPr>
          <p:cNvPr id="7" name="TextBox 6">
            <a:extLst>
              <a:ext uri="{FF2B5EF4-FFF2-40B4-BE49-F238E27FC236}">
                <a16:creationId xmlns:a16="http://schemas.microsoft.com/office/drawing/2014/main" id="{099570CE-7561-E442-9D1F-E9A5BD5567A6}"/>
              </a:ext>
            </a:extLst>
          </p:cNvPr>
          <p:cNvSpPr txBox="1"/>
          <p:nvPr/>
        </p:nvSpPr>
        <p:spPr>
          <a:xfrm>
            <a:off x="9749790" y="3819066"/>
            <a:ext cx="1371600" cy="646331"/>
          </a:xfrm>
          <a:prstGeom prst="rect">
            <a:avLst/>
          </a:prstGeom>
          <a:noFill/>
        </p:spPr>
        <p:txBody>
          <a:bodyPr wrap="square" rtlCol="0">
            <a:spAutoFit/>
          </a:bodyPr>
          <a:lstStyle/>
          <a:p>
            <a:pPr algn="ctr"/>
            <a:r>
              <a:rPr lang="en-US" dirty="0"/>
              <a:t>Kingdom </a:t>
            </a:r>
          </a:p>
          <a:p>
            <a:pPr algn="ctr"/>
            <a:r>
              <a:rPr lang="en-US" dirty="0"/>
              <a:t>Paradigm</a:t>
            </a:r>
          </a:p>
        </p:txBody>
      </p:sp>
      <p:sp>
        <p:nvSpPr>
          <p:cNvPr id="12" name="TextBox 11">
            <a:extLst>
              <a:ext uri="{FF2B5EF4-FFF2-40B4-BE49-F238E27FC236}">
                <a16:creationId xmlns:a16="http://schemas.microsoft.com/office/drawing/2014/main" id="{6434D192-A927-184F-B885-501ED3160F50}"/>
              </a:ext>
            </a:extLst>
          </p:cNvPr>
          <p:cNvSpPr txBox="1"/>
          <p:nvPr/>
        </p:nvSpPr>
        <p:spPr>
          <a:xfrm>
            <a:off x="8219098" y="3819066"/>
            <a:ext cx="1371600" cy="646331"/>
          </a:xfrm>
          <a:prstGeom prst="rect">
            <a:avLst/>
          </a:prstGeom>
          <a:noFill/>
        </p:spPr>
        <p:txBody>
          <a:bodyPr wrap="square" rtlCol="0">
            <a:spAutoFit/>
          </a:bodyPr>
          <a:lstStyle/>
          <a:p>
            <a:pPr algn="ctr"/>
            <a:r>
              <a:rPr lang="en-US" dirty="0">
                <a:solidFill>
                  <a:schemeClr val="bg1"/>
                </a:solidFill>
              </a:rPr>
              <a:t>Salvation </a:t>
            </a:r>
          </a:p>
          <a:p>
            <a:pPr algn="ctr"/>
            <a:r>
              <a:rPr lang="en-US" dirty="0">
                <a:solidFill>
                  <a:schemeClr val="bg1"/>
                </a:solidFill>
              </a:rPr>
              <a:t>Paradigm</a:t>
            </a:r>
          </a:p>
        </p:txBody>
      </p:sp>
      <p:sp>
        <p:nvSpPr>
          <p:cNvPr id="8" name="Slide Number Placeholder 7">
            <a:extLst>
              <a:ext uri="{FF2B5EF4-FFF2-40B4-BE49-F238E27FC236}">
                <a16:creationId xmlns:a16="http://schemas.microsoft.com/office/drawing/2014/main" id="{FC8466E8-A2CA-9D46-B1C2-EDB94EF56ED3}"/>
              </a:ext>
            </a:extLst>
          </p:cNvPr>
          <p:cNvSpPr>
            <a:spLocks noGrp="1"/>
          </p:cNvSpPr>
          <p:nvPr>
            <p:ph type="sldNum" sz="quarter" idx="12"/>
          </p:nvPr>
        </p:nvSpPr>
        <p:spPr/>
        <p:txBody>
          <a:bodyPr/>
          <a:lstStyle/>
          <a:p>
            <a:fld id="{6DFA1F42-8550-964F-9DB7-C892BE2A0240}" type="slidenum">
              <a:rPr lang="en-US" smtClean="0"/>
              <a:t>62</a:t>
            </a:fld>
            <a:endParaRPr lang="en-US"/>
          </a:p>
        </p:txBody>
      </p:sp>
    </p:spTree>
    <p:extLst>
      <p:ext uri="{BB962C8B-B14F-4D97-AF65-F5344CB8AC3E}">
        <p14:creationId xmlns:p14="http://schemas.microsoft.com/office/powerpoint/2010/main" val="3203049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Paradigm and Our Perception</a:t>
            </a:r>
          </a:p>
        </p:txBody>
      </p:sp>
      <p:sp>
        <p:nvSpPr>
          <p:cNvPr id="6" name="Content Placeholder 5"/>
          <p:cNvSpPr>
            <a:spLocks noGrp="1"/>
          </p:cNvSpPr>
          <p:nvPr>
            <p:ph idx="1"/>
          </p:nvPr>
        </p:nvSpPr>
        <p:spPr>
          <a:xfrm>
            <a:off x="838200" y="1794406"/>
            <a:ext cx="10871200" cy="4123718"/>
          </a:xfrm>
        </p:spPr>
        <p:txBody>
          <a:bodyPr>
            <a:normAutofit/>
          </a:bodyPr>
          <a:lstStyle/>
          <a:p>
            <a:pPr>
              <a:lnSpc>
                <a:spcPct val="110000"/>
              </a:lnSpc>
            </a:pPr>
            <a:r>
              <a:rPr lang="en-US" sz="2000" dirty="0"/>
              <a:t>Most people are not aware that they adhere to a given paradigm because it was handed down to them by those within their community.</a:t>
            </a:r>
          </a:p>
          <a:p>
            <a:pPr>
              <a:lnSpc>
                <a:spcPct val="110000"/>
              </a:lnSpc>
            </a:pPr>
            <a:r>
              <a:rPr lang="en-US" sz="2000" dirty="0"/>
              <a:t>These paradigms often go unquestioned or unchallenged by its members.</a:t>
            </a:r>
          </a:p>
          <a:p>
            <a:pPr>
              <a:lnSpc>
                <a:spcPct val="110000"/>
              </a:lnSpc>
            </a:pPr>
            <a:r>
              <a:rPr lang="en-US" sz="2000" dirty="0"/>
              <a:t>The church has, over the last 500 years, been operating from a </a:t>
            </a:r>
            <a:r>
              <a:rPr lang="en-US" sz="2000" i="1" dirty="0"/>
              <a:t>“Salvation Paradigm*” </a:t>
            </a:r>
            <a:r>
              <a:rPr lang="en-US" sz="2000" dirty="0"/>
              <a:t>as a result of the Protestant Reformation, which focused on settling the issue of what is the </a:t>
            </a:r>
            <a:r>
              <a:rPr lang="en-US" sz="2000" i="1" dirty="0"/>
              <a:t>“basis” </a:t>
            </a:r>
            <a:r>
              <a:rPr lang="en-US" sz="2000" dirty="0"/>
              <a:t>of our salvation.</a:t>
            </a:r>
          </a:p>
          <a:p>
            <a:pPr>
              <a:lnSpc>
                <a:spcPct val="110000"/>
              </a:lnSpc>
            </a:pPr>
            <a:r>
              <a:rPr lang="en-US" sz="2000" dirty="0"/>
              <a:t>This paradigm has unknowingly caused the church’s focus to turn inward and to forsake its provision and assignment of manifesting God’s Kingdom in the: (1) lives of its citizens, and the earth!</a:t>
            </a:r>
          </a:p>
        </p:txBody>
      </p:sp>
    </p:spTree>
    <p:extLst>
      <p:ext uri="{BB962C8B-B14F-4D97-AF65-F5344CB8AC3E}">
        <p14:creationId xmlns:p14="http://schemas.microsoft.com/office/powerpoint/2010/main" val="421651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911701" y="639011"/>
            <a:ext cx="4310698" cy="1627274"/>
          </a:xfrm>
        </p:spPr>
        <p:txBody>
          <a:bodyPr anchor="t">
            <a:normAutofit/>
          </a:bodyPr>
          <a:lstStyle/>
          <a:p>
            <a:r>
              <a:rPr lang="en-US" sz="4800" dirty="0">
                <a:solidFill>
                  <a:schemeClr val="bg1"/>
                </a:solidFill>
              </a:rPr>
              <a:t>Paradigms</a:t>
            </a:r>
          </a:p>
        </p:txBody>
      </p:sp>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56" y="2372156"/>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Content Placeholder 3"/>
          <p:cNvSpPr>
            <a:spLocks noGrp="1"/>
          </p:cNvSpPr>
          <p:nvPr>
            <p:ph idx="1"/>
          </p:nvPr>
        </p:nvSpPr>
        <p:spPr>
          <a:xfrm>
            <a:off x="393700" y="2581065"/>
            <a:ext cx="5346700" cy="3959435"/>
          </a:xfrm>
        </p:spPr>
        <p:txBody>
          <a:bodyPr>
            <a:normAutofit/>
          </a:bodyPr>
          <a:lstStyle/>
          <a:p>
            <a:r>
              <a:rPr lang="en-US" sz="2000" dirty="0">
                <a:solidFill>
                  <a:schemeClr val="bg1"/>
                </a:solidFill>
              </a:rPr>
              <a:t>The word </a:t>
            </a:r>
            <a:r>
              <a:rPr lang="en-US" sz="2000" b="1" dirty="0">
                <a:solidFill>
                  <a:schemeClr val="bg1"/>
                </a:solidFill>
              </a:rPr>
              <a:t>“paradigm” </a:t>
            </a:r>
            <a:r>
              <a:rPr lang="en-US" sz="2000" dirty="0">
                <a:solidFill>
                  <a:schemeClr val="bg1"/>
                </a:solidFill>
              </a:rPr>
              <a:t>comes from the Greek word  </a:t>
            </a:r>
            <a:r>
              <a:rPr lang="en-US" sz="2000" b="1" dirty="0">
                <a:solidFill>
                  <a:schemeClr val="bg1"/>
                </a:solidFill>
              </a:rPr>
              <a:t>”</a:t>
            </a:r>
            <a:r>
              <a:rPr lang="en-US" sz="2000" b="1" i="1" dirty="0" err="1">
                <a:solidFill>
                  <a:schemeClr val="bg1"/>
                </a:solidFill>
              </a:rPr>
              <a:t>parádeigma</a:t>
            </a:r>
            <a:r>
              <a:rPr lang="en-US" sz="2000" b="1" i="1" dirty="0">
                <a:solidFill>
                  <a:schemeClr val="bg1"/>
                </a:solidFill>
              </a:rPr>
              <a:t>”</a:t>
            </a:r>
            <a:r>
              <a:rPr lang="en-US" sz="2000" b="1" dirty="0">
                <a:solidFill>
                  <a:schemeClr val="bg1"/>
                </a:solidFill>
              </a:rPr>
              <a:t> </a:t>
            </a:r>
            <a:r>
              <a:rPr lang="en-US" sz="2000" dirty="0">
                <a:solidFill>
                  <a:schemeClr val="bg1"/>
                </a:solidFill>
              </a:rPr>
              <a:t> and </a:t>
            </a:r>
            <a:r>
              <a:rPr lang="en-US" sz="2000" b="1" dirty="0">
                <a:solidFill>
                  <a:schemeClr val="bg1"/>
                </a:solidFill>
              </a:rPr>
              <a:t>“</a:t>
            </a:r>
            <a:r>
              <a:rPr lang="en-US" sz="2000" b="1" i="1" dirty="0" err="1">
                <a:solidFill>
                  <a:schemeClr val="bg1"/>
                </a:solidFill>
              </a:rPr>
              <a:t>paradeiknýnai</a:t>
            </a:r>
            <a:r>
              <a:rPr lang="en-US" sz="2000" b="1" i="1" dirty="0">
                <a:solidFill>
                  <a:schemeClr val="bg1"/>
                </a:solidFill>
              </a:rPr>
              <a:t>” </a:t>
            </a:r>
            <a:r>
              <a:rPr lang="en-US" sz="2000" dirty="0">
                <a:solidFill>
                  <a:schemeClr val="bg1"/>
                </a:solidFill>
              </a:rPr>
              <a:t>which means: </a:t>
            </a:r>
            <a:r>
              <a:rPr lang="en-US" sz="2000" b="1" dirty="0">
                <a:solidFill>
                  <a:schemeClr val="bg1"/>
                </a:solidFill>
              </a:rPr>
              <a:t>“pattern”</a:t>
            </a:r>
            <a:r>
              <a:rPr lang="en-US" sz="2000" dirty="0">
                <a:solidFill>
                  <a:schemeClr val="bg1"/>
                </a:solidFill>
              </a:rPr>
              <a:t>, </a:t>
            </a:r>
            <a:r>
              <a:rPr lang="en-US" sz="2000" i="1" dirty="0">
                <a:solidFill>
                  <a:schemeClr val="bg1"/>
                </a:solidFill>
              </a:rPr>
              <a:t>or </a:t>
            </a:r>
            <a:r>
              <a:rPr lang="en-US" sz="2000" b="1" i="1" dirty="0">
                <a:solidFill>
                  <a:schemeClr val="bg1"/>
                </a:solidFill>
              </a:rPr>
              <a:t>“to show side by side”</a:t>
            </a:r>
          </a:p>
          <a:p>
            <a:r>
              <a:rPr lang="en-US" sz="2000" b="1" dirty="0">
                <a:solidFill>
                  <a:schemeClr val="bg1"/>
                </a:solidFill>
              </a:rPr>
              <a:t>Paradigm Defined: </a:t>
            </a:r>
            <a:r>
              <a:rPr lang="en-US" sz="2000" i="1" dirty="0">
                <a:solidFill>
                  <a:schemeClr val="bg1"/>
                </a:solidFill>
              </a:rPr>
              <a:t>“A frameworks comprised of accepted norms, traditions and assumed truths that make sense of, and gives organization to, the world to which it is applied, while providing definition and understanding of this world to its community.”</a:t>
            </a:r>
          </a:p>
          <a:p>
            <a:r>
              <a:rPr lang="en-US" sz="2000" dirty="0">
                <a:solidFill>
                  <a:schemeClr val="bg1"/>
                </a:solidFill>
              </a:rPr>
              <a:t>Paradigms function as the </a:t>
            </a:r>
            <a:r>
              <a:rPr lang="en-US" sz="2000" b="1" i="1" u="sng" dirty="0">
                <a:solidFill>
                  <a:schemeClr val="bg1"/>
                </a:solidFill>
              </a:rPr>
              <a:t>lens</a:t>
            </a:r>
            <a:r>
              <a:rPr lang="en-US" sz="2000" dirty="0">
                <a:solidFill>
                  <a:schemeClr val="bg1"/>
                </a:solidFill>
              </a:rPr>
              <a:t> through which we perceive our world.</a:t>
            </a:r>
          </a:p>
        </p:txBody>
      </p:sp>
      <p:sp>
        <p:nvSpPr>
          <p:cNvPr id="23" name="Rectangle 22">
            <a:extLst>
              <a:ext uri="{FF2B5EF4-FFF2-40B4-BE49-F238E27FC236}">
                <a16:creationId xmlns:a16="http://schemas.microsoft.com/office/drawing/2014/main" id="{87F16C5A-0D41-47A9-B0A2-9C2AD7A8C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Perspectives Lenses.jpg">
            <a:extLst>
              <a:ext uri="{FF2B5EF4-FFF2-40B4-BE49-F238E27FC236}">
                <a16:creationId xmlns:a16="http://schemas.microsoft.com/office/drawing/2014/main" id="{F06662AF-49E2-0B41-BDA1-15ABACEBB5F6}"/>
              </a:ext>
            </a:extLst>
          </p:cNvPr>
          <p:cNvPicPr>
            <a:picLocks noChangeAspect="1"/>
          </p:cNvPicPr>
          <p:nvPr/>
        </p:nvPicPr>
        <p:blipFill>
          <a:blip r:embed="rId3">
            <a:extLst>
              <a:ext uri="{28A0092B-C50C-407E-A947-70E740481C1C}">
                <a14:useLocalDpi xmlns:a14="http://schemas.microsoft.com/office/drawing/2010/main" val="0"/>
              </a:ext>
            </a:extLst>
          </a:blip>
          <a:srcRect l="1065" r="1065"/>
          <a:stretch>
            <a:fillRect/>
          </a:stretch>
        </p:blipFill>
        <p:spPr>
          <a:xfrm>
            <a:off x="6739464" y="2386741"/>
            <a:ext cx="4305891" cy="2078811"/>
          </a:xfrm>
          <a:prstGeom prst="rect">
            <a:avLst/>
          </a:prstGeom>
        </p:spPr>
      </p:pic>
    </p:spTree>
    <p:extLst>
      <p:ext uri="{BB962C8B-B14F-4D97-AF65-F5344CB8AC3E}">
        <p14:creationId xmlns:p14="http://schemas.microsoft.com/office/powerpoint/2010/main" val="2628224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D8FA8-A21A-FA45-8B41-F81F69651A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Paradigms of Faith</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EAB2AE-AF0F-9140-A193-3CF2CB5F352F}"/>
              </a:ext>
            </a:extLst>
          </p:cNvPr>
          <p:cNvSpPr>
            <a:spLocks noGrp="1"/>
          </p:cNvSpPr>
          <p:nvPr>
            <p:ph type="body" sz="half" idx="2"/>
          </p:nvPr>
        </p:nvSpPr>
        <p:spPr>
          <a:xfrm>
            <a:off x="572493" y="2071316"/>
            <a:ext cx="7031736" cy="4153760"/>
          </a:xfrm>
        </p:spPr>
        <p:txBody>
          <a:bodyPr vert="horz" lIns="91440" tIns="45720" rIns="91440" bIns="45720" rtlCol="0" anchor="t">
            <a:normAutofit/>
          </a:bodyPr>
          <a:lstStyle/>
          <a:p>
            <a:pPr marL="342900" indent="-342900">
              <a:buFont typeface="Arial" panose="020B0604020202020204" pitchFamily="34" charset="0"/>
              <a:buChar char="•"/>
            </a:pPr>
            <a:r>
              <a:rPr lang="en-US" sz="1800" dirty="0"/>
              <a:t>The major difference between the two paradigms (Salvation and Kingdom) is the kind and quality of faith.</a:t>
            </a:r>
          </a:p>
          <a:p>
            <a:pPr marL="342900" indent="-342900">
              <a:buFont typeface="Arial" panose="020B0604020202020204" pitchFamily="34" charset="0"/>
              <a:buChar char="•"/>
            </a:pPr>
            <a:r>
              <a:rPr lang="en-US" sz="1800" b="1" dirty="0"/>
              <a:t>Salvation Paradigm Faith </a:t>
            </a:r>
            <a:r>
              <a:rPr lang="en-US" sz="1800" dirty="0"/>
              <a:t>concerns the </a:t>
            </a:r>
            <a:r>
              <a:rPr lang="en-US" sz="1800" b="1" u="sng" dirty="0"/>
              <a:t>Legal</a:t>
            </a:r>
            <a:r>
              <a:rPr lang="en-US" sz="1800" dirty="0"/>
              <a:t> </a:t>
            </a:r>
            <a:r>
              <a:rPr lang="en-US" sz="1800" b="1" u="sng" dirty="0"/>
              <a:t>Acquisition</a:t>
            </a:r>
            <a:r>
              <a:rPr lang="en-US" sz="1800" dirty="0"/>
              <a:t> of a reality, i.e. righteousness (i.e. “</a:t>
            </a:r>
            <a:r>
              <a:rPr lang="en-US" sz="1800" i="1" dirty="0"/>
              <a:t>title deed” </a:t>
            </a:r>
            <a:r>
              <a:rPr lang="en-US" sz="1800" dirty="0"/>
              <a:t>– See Hebrews 11:1, AMPC).</a:t>
            </a:r>
          </a:p>
          <a:p>
            <a:pPr marL="342900" indent="-342900">
              <a:buFont typeface="Arial" panose="020B0604020202020204" pitchFamily="34" charset="0"/>
              <a:buChar char="•"/>
            </a:pPr>
            <a:r>
              <a:rPr lang="en-US" sz="1800" b="1" dirty="0"/>
              <a:t>Kingdom Paradigm Faith </a:t>
            </a:r>
            <a:r>
              <a:rPr lang="en-US" sz="1800" dirty="0"/>
              <a:t>concerns the </a:t>
            </a:r>
            <a:r>
              <a:rPr lang="en-US" sz="1800" b="1" u="sng" dirty="0"/>
              <a:t>Literal Manifestation </a:t>
            </a:r>
            <a:r>
              <a:rPr lang="en-US" sz="1800" dirty="0"/>
              <a:t>of what has been legally received.</a:t>
            </a:r>
          </a:p>
          <a:p>
            <a:pPr marL="342900" indent="-342900">
              <a:buFont typeface="Arial" panose="020B0604020202020204" pitchFamily="34" charset="0"/>
              <a:buChar char="•"/>
            </a:pPr>
            <a:r>
              <a:rPr lang="en-US" sz="1800" dirty="0"/>
              <a:t>For the Salvation Paradigm of faith, works are </a:t>
            </a:r>
            <a:r>
              <a:rPr lang="en-US" sz="1800" u="sng" dirty="0"/>
              <a:t>excluded</a:t>
            </a:r>
            <a:r>
              <a:rPr lang="en-US" sz="1800" dirty="0"/>
              <a:t>, while in the Kingdom Paradigm of Faith works are </a:t>
            </a:r>
            <a:r>
              <a:rPr lang="en-US" sz="1800" u="sng" dirty="0"/>
              <a:t>required</a:t>
            </a:r>
            <a:r>
              <a:rPr lang="en-US" sz="1800" dirty="0"/>
              <a:t>.</a:t>
            </a:r>
          </a:p>
          <a:p>
            <a:pPr marL="342900" indent="-342900">
              <a:buFont typeface="Arial" panose="020B0604020202020204" pitchFamily="34" charset="0"/>
              <a:buChar char="•"/>
            </a:pPr>
            <a:r>
              <a:rPr lang="en-US" sz="1800" dirty="0"/>
              <a:t>Therefore, Kingdom Paradigm faith is frustrated by the church which has adopted a Salvation Paradigm Perspective of itself, which denounces works in the life of its members, viewing them as works for righteousness sake, instead of works for manifestation sake.</a:t>
            </a:r>
          </a:p>
          <a:p>
            <a:pPr marL="342900" indent="-342900">
              <a:buFont typeface="Arial" panose="020B0604020202020204" pitchFamily="34" charset="0"/>
              <a:buChar char="•"/>
            </a:pPr>
            <a:endParaRPr lang="en-US" sz="1800" dirty="0"/>
          </a:p>
        </p:txBody>
      </p:sp>
      <p:pic>
        <p:nvPicPr>
          <p:cNvPr id="6" name="Picture Placeholder 5" descr="Icon&#10;&#10;Description automatically generated">
            <a:extLst>
              <a:ext uri="{FF2B5EF4-FFF2-40B4-BE49-F238E27FC236}">
                <a16:creationId xmlns:a16="http://schemas.microsoft.com/office/drawing/2014/main" id="{008FE592-9DE5-A34E-89BE-FDE93CDB5966}"/>
              </a:ext>
            </a:extLst>
          </p:cNvPr>
          <p:cNvPicPr>
            <a:picLocks noGrp="1" noChangeAspect="1"/>
          </p:cNvPicPr>
          <p:nvPr>
            <p:ph type="pic" idx="1"/>
          </p:nvPr>
        </p:nvPicPr>
        <p:blipFill rotWithShape="1">
          <a:blip r:embed="rId3"/>
          <a:srcRect r="3792" b="-3"/>
          <a:stretch/>
        </p:blipFill>
        <p:spPr>
          <a:xfrm>
            <a:off x="7604229" y="2071316"/>
            <a:ext cx="3941064" cy="4096512"/>
          </a:xfrm>
          <a:prstGeom prst="rect">
            <a:avLst/>
          </a:prstGeom>
          <a:effectLst>
            <a:softEdge rad="31750"/>
          </a:effectLst>
        </p:spPr>
      </p:pic>
      <p:sp>
        <p:nvSpPr>
          <p:cNvPr id="7" name="TextBox 6">
            <a:extLst>
              <a:ext uri="{FF2B5EF4-FFF2-40B4-BE49-F238E27FC236}">
                <a16:creationId xmlns:a16="http://schemas.microsoft.com/office/drawing/2014/main" id="{099570CE-7561-E442-9D1F-E9A5BD5567A6}"/>
              </a:ext>
            </a:extLst>
          </p:cNvPr>
          <p:cNvSpPr txBox="1"/>
          <p:nvPr/>
        </p:nvSpPr>
        <p:spPr>
          <a:xfrm>
            <a:off x="9749790" y="3819066"/>
            <a:ext cx="1371600" cy="646331"/>
          </a:xfrm>
          <a:prstGeom prst="rect">
            <a:avLst/>
          </a:prstGeom>
          <a:noFill/>
        </p:spPr>
        <p:txBody>
          <a:bodyPr wrap="square" rtlCol="0">
            <a:spAutoFit/>
          </a:bodyPr>
          <a:lstStyle/>
          <a:p>
            <a:pPr algn="ctr"/>
            <a:r>
              <a:rPr lang="en-US" dirty="0"/>
              <a:t>Kingdom </a:t>
            </a:r>
          </a:p>
          <a:p>
            <a:pPr algn="ctr"/>
            <a:r>
              <a:rPr lang="en-US" dirty="0"/>
              <a:t>Paradigm</a:t>
            </a:r>
          </a:p>
        </p:txBody>
      </p:sp>
      <p:sp>
        <p:nvSpPr>
          <p:cNvPr id="12" name="TextBox 11">
            <a:extLst>
              <a:ext uri="{FF2B5EF4-FFF2-40B4-BE49-F238E27FC236}">
                <a16:creationId xmlns:a16="http://schemas.microsoft.com/office/drawing/2014/main" id="{6434D192-A927-184F-B885-501ED3160F50}"/>
              </a:ext>
            </a:extLst>
          </p:cNvPr>
          <p:cNvSpPr txBox="1"/>
          <p:nvPr/>
        </p:nvSpPr>
        <p:spPr>
          <a:xfrm>
            <a:off x="8219098" y="3819066"/>
            <a:ext cx="1371600" cy="646331"/>
          </a:xfrm>
          <a:prstGeom prst="rect">
            <a:avLst/>
          </a:prstGeom>
          <a:noFill/>
        </p:spPr>
        <p:txBody>
          <a:bodyPr wrap="square" rtlCol="0">
            <a:spAutoFit/>
          </a:bodyPr>
          <a:lstStyle/>
          <a:p>
            <a:pPr algn="ctr"/>
            <a:r>
              <a:rPr lang="en-US" dirty="0">
                <a:solidFill>
                  <a:schemeClr val="bg1"/>
                </a:solidFill>
              </a:rPr>
              <a:t>Salvation </a:t>
            </a:r>
          </a:p>
          <a:p>
            <a:pPr algn="ctr"/>
            <a:r>
              <a:rPr lang="en-US" dirty="0">
                <a:solidFill>
                  <a:schemeClr val="bg1"/>
                </a:solidFill>
              </a:rPr>
              <a:t>Paradigm</a:t>
            </a:r>
          </a:p>
        </p:txBody>
      </p:sp>
      <p:sp>
        <p:nvSpPr>
          <p:cNvPr id="5" name="Slide Number Placeholder 4">
            <a:extLst>
              <a:ext uri="{FF2B5EF4-FFF2-40B4-BE49-F238E27FC236}">
                <a16:creationId xmlns:a16="http://schemas.microsoft.com/office/drawing/2014/main" id="{C3E05CA0-FC2B-6144-B17E-FB43C90593C7}"/>
              </a:ext>
            </a:extLst>
          </p:cNvPr>
          <p:cNvSpPr>
            <a:spLocks noGrp="1"/>
          </p:cNvSpPr>
          <p:nvPr>
            <p:ph type="sldNum" sz="quarter" idx="12"/>
          </p:nvPr>
        </p:nvSpPr>
        <p:spPr/>
        <p:txBody>
          <a:bodyPr/>
          <a:lstStyle/>
          <a:p>
            <a:fld id="{6DFA1F42-8550-964F-9DB7-C892BE2A0240}" type="slidenum">
              <a:rPr lang="en-US" smtClean="0"/>
              <a:t>65</a:t>
            </a:fld>
            <a:endParaRPr lang="en-US"/>
          </a:p>
        </p:txBody>
      </p:sp>
    </p:spTree>
    <p:extLst>
      <p:ext uri="{BB962C8B-B14F-4D97-AF65-F5344CB8AC3E}">
        <p14:creationId xmlns:p14="http://schemas.microsoft.com/office/powerpoint/2010/main" val="3320881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6851" y="637762"/>
            <a:ext cx="9888496" cy="900131"/>
          </a:xfrm>
        </p:spPr>
        <p:txBody>
          <a:bodyPr anchor="t">
            <a:normAutofit/>
          </a:bodyPr>
          <a:lstStyle/>
          <a:p>
            <a:r>
              <a:rPr lang="en-US" sz="4000" dirty="0">
                <a:solidFill>
                  <a:schemeClr val="bg1"/>
                </a:solidFill>
              </a:rPr>
              <a:t>Kingdom Paradigm</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55548" y="2217343"/>
            <a:ext cx="9880893" cy="3959619"/>
          </a:xfrm>
        </p:spPr>
        <p:txBody>
          <a:bodyPr>
            <a:normAutofit/>
          </a:bodyPr>
          <a:lstStyle/>
          <a:p>
            <a:r>
              <a:rPr lang="en-US" sz="2400" dirty="0"/>
              <a:t>The realm of the saved by grace and sons of God.</a:t>
            </a:r>
          </a:p>
          <a:p>
            <a:r>
              <a:rPr lang="en-US" sz="2400" dirty="0"/>
              <a:t>Salvation is presumed as a fact in the individual’s life.</a:t>
            </a:r>
          </a:p>
          <a:p>
            <a:r>
              <a:rPr lang="en-US" sz="2400" dirty="0"/>
              <a:t>We legally own every spiritual blessing, gift empowerment, promise and provision given us as our inheritance and sonship to God.*</a:t>
            </a:r>
          </a:p>
          <a:p>
            <a:r>
              <a:rPr lang="en-US" sz="2400" dirty="0"/>
              <a:t>Kingdom Paradigm Focus is not attempting to acquire </a:t>
            </a:r>
            <a:r>
              <a:rPr lang="en-US" sz="2400" dirty="0" err="1"/>
              <a:t>anyting</a:t>
            </a:r>
            <a:r>
              <a:rPr lang="en-US" sz="2400" dirty="0"/>
              <a:t> from </a:t>
            </a:r>
          </a:p>
          <a:p>
            <a:r>
              <a:rPr lang="en-US" sz="2400" dirty="0"/>
              <a:t>God, but to manifest what has already been received:</a:t>
            </a:r>
          </a:p>
          <a:p>
            <a:pPr lvl="1"/>
            <a:r>
              <a:rPr lang="en-US" dirty="0"/>
              <a:t>Our sonship in the earth</a:t>
            </a:r>
          </a:p>
          <a:p>
            <a:pPr lvl="1"/>
            <a:r>
              <a:rPr lang="en-US" dirty="0"/>
              <a:t>God’s Kingdom in the earth.</a:t>
            </a:r>
          </a:p>
          <a:p>
            <a:pPr lvl="1"/>
            <a:endParaRPr lang="en-US" dirty="0"/>
          </a:p>
        </p:txBody>
      </p:sp>
    </p:spTree>
    <p:extLst>
      <p:ext uri="{BB962C8B-B14F-4D97-AF65-F5344CB8AC3E}">
        <p14:creationId xmlns:p14="http://schemas.microsoft.com/office/powerpoint/2010/main" val="703181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6851" y="637762"/>
            <a:ext cx="9888496" cy="900131"/>
          </a:xfrm>
        </p:spPr>
        <p:txBody>
          <a:bodyPr anchor="t">
            <a:normAutofit/>
          </a:bodyPr>
          <a:lstStyle/>
          <a:p>
            <a:r>
              <a:rPr lang="en-US" sz="4000" dirty="0">
                <a:solidFill>
                  <a:schemeClr val="bg1"/>
                </a:solidFill>
              </a:rPr>
              <a:t>Salvation Paradigm</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55548" y="2217343"/>
            <a:ext cx="9880893" cy="3959619"/>
          </a:xfrm>
        </p:spPr>
        <p:txBody>
          <a:bodyPr>
            <a:normAutofit/>
          </a:bodyPr>
          <a:lstStyle/>
          <a:p>
            <a:r>
              <a:rPr lang="en-US" sz="2400" dirty="0"/>
              <a:t>Addresses the</a:t>
            </a:r>
            <a:r>
              <a:rPr lang="en-US" sz="2400" b="1" dirty="0"/>
              <a:t> ABC’s </a:t>
            </a:r>
            <a:r>
              <a:rPr lang="en-US" sz="2400" dirty="0"/>
              <a:t>of </a:t>
            </a:r>
            <a:r>
              <a:rPr lang="en-US" sz="2400" dirty="0" err="1"/>
              <a:t>FAith</a:t>
            </a:r>
            <a:endParaRPr lang="en-US" sz="2400" dirty="0"/>
          </a:p>
          <a:p>
            <a:pPr lvl="1"/>
            <a:r>
              <a:rPr lang="en-US" b="1" u="sng" dirty="0"/>
              <a:t>The Assurance </a:t>
            </a:r>
            <a:r>
              <a:rPr lang="en-US" dirty="0"/>
              <a:t>of our Salvation</a:t>
            </a:r>
          </a:p>
          <a:p>
            <a:pPr lvl="1"/>
            <a:r>
              <a:rPr lang="en-US" b="1" u="sng" dirty="0"/>
              <a:t>The Basis </a:t>
            </a:r>
            <a:r>
              <a:rPr lang="en-US" dirty="0"/>
              <a:t>of our Salvation </a:t>
            </a:r>
          </a:p>
          <a:p>
            <a:pPr lvl="1"/>
            <a:r>
              <a:rPr lang="en-US" b="1" u="sng" dirty="0"/>
              <a:t>The Basics </a:t>
            </a:r>
            <a:r>
              <a:rPr lang="en-US" dirty="0"/>
              <a:t>of our Salvation – Assurance</a:t>
            </a:r>
          </a:p>
          <a:p>
            <a:pPr lvl="1"/>
            <a:r>
              <a:rPr lang="en-US" b="1" u="sng" dirty="0"/>
              <a:t>Christ as the Source </a:t>
            </a:r>
            <a:r>
              <a:rPr lang="en-US" dirty="0"/>
              <a:t>of our Salvation</a:t>
            </a:r>
          </a:p>
          <a:p>
            <a:r>
              <a:rPr lang="en-US" sz="2400" dirty="0"/>
              <a:t>Salvation Paradigm Messages characteristically focus upon:</a:t>
            </a:r>
          </a:p>
          <a:p>
            <a:pPr lvl="1"/>
            <a:r>
              <a:rPr lang="en-US" b="1" dirty="0"/>
              <a:t>Jr. Cs</a:t>
            </a:r>
            <a:r>
              <a:rPr lang="en-US" dirty="0"/>
              <a:t>. = Justification, Righteousness, Circumcision &amp; Salvation, or for </a:t>
            </a:r>
            <a:r>
              <a:rPr lang="en-US" b="1" i="1" dirty="0"/>
              <a:t>“Jr. Christians”(</a:t>
            </a:r>
            <a:r>
              <a:rPr lang="en-US" b="1" i="1" dirty="0" err="1"/>
              <a:t>Jr.Cs</a:t>
            </a:r>
            <a:r>
              <a:rPr lang="en-US" b="1" i="1" dirty="0"/>
              <a:t>).</a:t>
            </a:r>
          </a:p>
          <a:p>
            <a:r>
              <a:rPr lang="en-US" sz="2400" dirty="0"/>
              <a:t>It is </a:t>
            </a:r>
            <a:r>
              <a:rPr lang="en-US" sz="2400" b="1" i="1" dirty="0"/>
              <a:t>Evangelical</a:t>
            </a:r>
            <a:r>
              <a:rPr lang="en-US" sz="2400" dirty="0"/>
              <a:t> in nature.</a:t>
            </a:r>
          </a:p>
        </p:txBody>
      </p:sp>
    </p:spTree>
    <p:extLst>
      <p:ext uri="{BB962C8B-B14F-4D97-AF65-F5344CB8AC3E}">
        <p14:creationId xmlns:p14="http://schemas.microsoft.com/office/powerpoint/2010/main" val="4261076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CD8FA8-A21A-FA45-8B41-F81F69651A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Impact of Paradigms upon Faith</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EAB2AE-AF0F-9140-A193-3CF2CB5F352F}"/>
              </a:ext>
            </a:extLst>
          </p:cNvPr>
          <p:cNvSpPr>
            <a:spLocks noGrp="1"/>
          </p:cNvSpPr>
          <p:nvPr>
            <p:ph type="body" sz="half" idx="2"/>
          </p:nvPr>
        </p:nvSpPr>
        <p:spPr>
          <a:xfrm>
            <a:off x="572493" y="2071316"/>
            <a:ext cx="6713552" cy="4795274"/>
          </a:xfrm>
        </p:spPr>
        <p:txBody>
          <a:bodyPr vert="horz" lIns="91440" tIns="45720" rIns="91440" bIns="45720" rtlCol="0" anchor="t">
            <a:normAutofit/>
          </a:bodyPr>
          <a:lstStyle/>
          <a:p>
            <a:pPr marL="342900" indent="-342900">
              <a:buFont typeface="Arial" panose="020B0604020202020204" pitchFamily="34" charset="0"/>
              <a:buChar char="•"/>
            </a:pPr>
            <a:r>
              <a:rPr lang="en-US" b="1" dirty="0"/>
              <a:t>Romans 3:28, NKJV </a:t>
            </a:r>
            <a:r>
              <a:rPr lang="en-US" dirty="0"/>
              <a:t>– “Therefore we conclude that a man is </a:t>
            </a:r>
            <a:r>
              <a:rPr lang="en-US" u="sng" dirty="0"/>
              <a:t>justified</a:t>
            </a:r>
            <a:r>
              <a:rPr lang="en-US" dirty="0"/>
              <a:t> by faith apart from the deeds (works) of the law.” </a:t>
            </a:r>
            <a:r>
              <a:rPr lang="en-US" sz="1200" dirty="0">
                <a:solidFill>
                  <a:srgbClr val="FF0000"/>
                </a:solidFill>
              </a:rPr>
              <a:t>(Salvation Paradigm).</a:t>
            </a:r>
          </a:p>
          <a:p>
            <a:pPr marL="342900" indent="-342900">
              <a:buFont typeface="Arial" panose="020B0604020202020204" pitchFamily="34" charset="0"/>
              <a:buChar char="•"/>
            </a:pPr>
            <a:r>
              <a:rPr lang="en-US" b="1" dirty="0"/>
              <a:t>James 2:18-24, NKJV - </a:t>
            </a:r>
            <a:r>
              <a:rPr lang="en-US" b="1" baseline="30000" dirty="0"/>
              <a:t>“</a:t>
            </a:r>
            <a:r>
              <a:rPr lang="en-US" dirty="0"/>
              <a:t>But someone will say, “You have faith, and I have works.” Show me your faith without your works, and I will show you my faith by my works. </a:t>
            </a:r>
            <a:r>
              <a:rPr lang="en-US" b="1" baseline="30000" dirty="0"/>
              <a:t>19 </a:t>
            </a:r>
            <a:r>
              <a:rPr lang="en-US" dirty="0"/>
              <a:t>You believe that there is one God. You do well. Even the demons believe—and tremble! </a:t>
            </a:r>
            <a:r>
              <a:rPr lang="en-US" b="1" baseline="30000" dirty="0"/>
              <a:t>20 </a:t>
            </a:r>
            <a:r>
              <a:rPr lang="en-US" dirty="0"/>
              <a:t>But do you want to know, O foolish man, that faith without works is dead? </a:t>
            </a:r>
            <a:r>
              <a:rPr lang="en-US" b="1" baseline="30000" dirty="0"/>
              <a:t>21 </a:t>
            </a:r>
            <a:r>
              <a:rPr lang="en-US" dirty="0"/>
              <a:t>Was not Abraham our father justified by works when he offered Isaac his son on the altar? </a:t>
            </a:r>
            <a:r>
              <a:rPr lang="en-US" b="1" baseline="30000" dirty="0"/>
              <a:t>22 </a:t>
            </a:r>
            <a:r>
              <a:rPr lang="en-US" dirty="0"/>
              <a:t>Do you see that faith was working together with his works, and by works faith was made perfect? </a:t>
            </a:r>
            <a:r>
              <a:rPr lang="en-US" b="1" baseline="30000" dirty="0"/>
              <a:t>23 </a:t>
            </a:r>
            <a:r>
              <a:rPr lang="en-US" dirty="0"/>
              <a:t>And the Scripture was fulfilled which says, “Abraham believed God, and it was accounted to him for righteousness.” And he was called the friend of God. </a:t>
            </a:r>
            <a:r>
              <a:rPr lang="en-US" b="1" baseline="30000" dirty="0"/>
              <a:t>24 </a:t>
            </a:r>
            <a:r>
              <a:rPr lang="en-US" dirty="0"/>
              <a:t>You see then that a man is justified by works, and not by faith only.” </a:t>
            </a:r>
            <a:r>
              <a:rPr lang="en-US" sz="1200" dirty="0">
                <a:solidFill>
                  <a:srgbClr val="7030A0"/>
                </a:solidFill>
              </a:rPr>
              <a:t>(Kingdom Paradigm)</a:t>
            </a:r>
          </a:p>
          <a:p>
            <a:pPr marL="342900" indent="-342900">
              <a:buFont typeface="Arial" panose="020B0604020202020204" pitchFamily="34" charset="0"/>
              <a:buChar char="•"/>
            </a:pPr>
            <a:r>
              <a:rPr lang="en-US" b="1" dirty="0"/>
              <a:t>Ephesians 2:8-10, NKJV </a:t>
            </a:r>
            <a:r>
              <a:rPr lang="en-US" dirty="0"/>
              <a:t>– “For by grace you have been </a:t>
            </a:r>
            <a:r>
              <a:rPr lang="en-US" u="sng" dirty="0"/>
              <a:t>saved</a:t>
            </a:r>
            <a:r>
              <a:rPr lang="en-US" dirty="0"/>
              <a:t> through faith, and that not of yourselves; </a:t>
            </a:r>
            <a:r>
              <a:rPr lang="en-US" i="1" dirty="0"/>
              <a:t>it is</a:t>
            </a:r>
            <a:r>
              <a:rPr lang="en-US" dirty="0"/>
              <a:t> the gift of God, </a:t>
            </a:r>
            <a:r>
              <a:rPr lang="en-US" b="1" baseline="30000" dirty="0"/>
              <a:t>9 </a:t>
            </a:r>
            <a:r>
              <a:rPr lang="en-US" dirty="0"/>
              <a:t>not of works, lest anyone should boast </a:t>
            </a:r>
            <a:r>
              <a:rPr lang="en-US" sz="1200" dirty="0">
                <a:solidFill>
                  <a:srgbClr val="FF0000"/>
                </a:solidFill>
              </a:rPr>
              <a:t>(Salvation Paradigm). </a:t>
            </a:r>
            <a:r>
              <a:rPr lang="en-US" b="1" baseline="30000" dirty="0"/>
              <a:t>10 </a:t>
            </a:r>
            <a:r>
              <a:rPr lang="en-US" dirty="0"/>
              <a:t>For we are His workmanship, </a:t>
            </a:r>
            <a:r>
              <a:rPr lang="en-US" u="sng" dirty="0"/>
              <a:t>created in Christ Jesus </a:t>
            </a:r>
            <a:r>
              <a:rPr lang="en-US" sz="1200" dirty="0">
                <a:solidFill>
                  <a:srgbClr val="7030A0"/>
                </a:solidFill>
              </a:rPr>
              <a:t>(Kingdom Paradigm) </a:t>
            </a:r>
            <a:r>
              <a:rPr lang="en-US" dirty="0"/>
              <a:t>for good works, which God prepared beforehand that we should walk in them.</a:t>
            </a:r>
          </a:p>
        </p:txBody>
      </p:sp>
      <p:pic>
        <p:nvPicPr>
          <p:cNvPr id="6" name="Picture Placeholder 5" descr="Icon&#10;&#10;Description automatically generated">
            <a:extLst>
              <a:ext uri="{FF2B5EF4-FFF2-40B4-BE49-F238E27FC236}">
                <a16:creationId xmlns:a16="http://schemas.microsoft.com/office/drawing/2014/main" id="{008FE592-9DE5-A34E-89BE-FDE93CDB5966}"/>
              </a:ext>
            </a:extLst>
          </p:cNvPr>
          <p:cNvPicPr>
            <a:picLocks noGrp="1" noChangeAspect="1"/>
          </p:cNvPicPr>
          <p:nvPr>
            <p:ph type="pic" idx="1"/>
          </p:nvPr>
        </p:nvPicPr>
        <p:blipFill rotWithShape="1">
          <a:blip r:embed="rId3"/>
          <a:srcRect r="3792" b="-3"/>
          <a:stretch/>
        </p:blipFill>
        <p:spPr>
          <a:xfrm>
            <a:off x="7604229" y="2071316"/>
            <a:ext cx="3941064" cy="4096512"/>
          </a:xfrm>
          <a:prstGeom prst="rect">
            <a:avLst/>
          </a:prstGeom>
          <a:effectLst>
            <a:softEdge rad="31750"/>
          </a:effectLst>
        </p:spPr>
      </p:pic>
      <p:sp>
        <p:nvSpPr>
          <p:cNvPr id="7" name="TextBox 6">
            <a:extLst>
              <a:ext uri="{FF2B5EF4-FFF2-40B4-BE49-F238E27FC236}">
                <a16:creationId xmlns:a16="http://schemas.microsoft.com/office/drawing/2014/main" id="{099570CE-7561-E442-9D1F-E9A5BD5567A6}"/>
              </a:ext>
            </a:extLst>
          </p:cNvPr>
          <p:cNvSpPr txBox="1"/>
          <p:nvPr/>
        </p:nvSpPr>
        <p:spPr>
          <a:xfrm>
            <a:off x="9749790" y="3819066"/>
            <a:ext cx="1371600" cy="646331"/>
          </a:xfrm>
          <a:prstGeom prst="rect">
            <a:avLst/>
          </a:prstGeom>
          <a:noFill/>
        </p:spPr>
        <p:txBody>
          <a:bodyPr wrap="square" rtlCol="0">
            <a:spAutoFit/>
          </a:bodyPr>
          <a:lstStyle/>
          <a:p>
            <a:pPr algn="ctr"/>
            <a:r>
              <a:rPr lang="en-US" dirty="0"/>
              <a:t>Kingdom </a:t>
            </a:r>
          </a:p>
          <a:p>
            <a:pPr algn="ctr"/>
            <a:r>
              <a:rPr lang="en-US" dirty="0"/>
              <a:t>Paradigm</a:t>
            </a:r>
          </a:p>
        </p:txBody>
      </p:sp>
      <p:sp>
        <p:nvSpPr>
          <p:cNvPr id="12" name="TextBox 11">
            <a:extLst>
              <a:ext uri="{FF2B5EF4-FFF2-40B4-BE49-F238E27FC236}">
                <a16:creationId xmlns:a16="http://schemas.microsoft.com/office/drawing/2014/main" id="{6434D192-A927-184F-B885-501ED3160F50}"/>
              </a:ext>
            </a:extLst>
          </p:cNvPr>
          <p:cNvSpPr txBox="1"/>
          <p:nvPr/>
        </p:nvSpPr>
        <p:spPr>
          <a:xfrm>
            <a:off x="8219098" y="3819066"/>
            <a:ext cx="1371600" cy="646331"/>
          </a:xfrm>
          <a:prstGeom prst="rect">
            <a:avLst/>
          </a:prstGeom>
          <a:noFill/>
        </p:spPr>
        <p:txBody>
          <a:bodyPr wrap="square" rtlCol="0">
            <a:spAutoFit/>
          </a:bodyPr>
          <a:lstStyle/>
          <a:p>
            <a:pPr algn="ctr"/>
            <a:r>
              <a:rPr lang="en-US" dirty="0">
                <a:solidFill>
                  <a:schemeClr val="bg1"/>
                </a:solidFill>
              </a:rPr>
              <a:t>Salvation </a:t>
            </a:r>
          </a:p>
          <a:p>
            <a:pPr algn="ctr"/>
            <a:r>
              <a:rPr lang="en-US" dirty="0">
                <a:solidFill>
                  <a:schemeClr val="bg1"/>
                </a:solidFill>
              </a:rPr>
              <a:t>Paradigm</a:t>
            </a:r>
          </a:p>
        </p:txBody>
      </p:sp>
      <p:sp>
        <p:nvSpPr>
          <p:cNvPr id="4" name="Slide Number Placeholder 3">
            <a:extLst>
              <a:ext uri="{FF2B5EF4-FFF2-40B4-BE49-F238E27FC236}">
                <a16:creationId xmlns:a16="http://schemas.microsoft.com/office/drawing/2014/main" id="{FBCF0514-44CA-FA45-9B27-446FD90CD3BE}"/>
              </a:ext>
            </a:extLst>
          </p:cNvPr>
          <p:cNvSpPr>
            <a:spLocks noGrp="1"/>
          </p:cNvSpPr>
          <p:nvPr>
            <p:ph type="sldNum" sz="quarter" idx="12"/>
          </p:nvPr>
        </p:nvSpPr>
        <p:spPr/>
        <p:txBody>
          <a:bodyPr/>
          <a:lstStyle/>
          <a:p>
            <a:fld id="{6DFA1F42-8550-964F-9DB7-C892BE2A0240}" type="slidenum">
              <a:rPr lang="en-US" smtClean="0"/>
              <a:t>68</a:t>
            </a:fld>
            <a:endParaRPr lang="en-US"/>
          </a:p>
        </p:txBody>
      </p:sp>
    </p:spTree>
    <p:extLst>
      <p:ext uri="{BB962C8B-B14F-4D97-AF65-F5344CB8AC3E}">
        <p14:creationId xmlns:p14="http://schemas.microsoft.com/office/powerpoint/2010/main" val="4263386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6851" y="637762"/>
            <a:ext cx="9888496" cy="900131"/>
          </a:xfrm>
        </p:spPr>
        <p:txBody>
          <a:bodyPr anchor="t">
            <a:normAutofit/>
          </a:bodyPr>
          <a:lstStyle/>
          <a:p>
            <a:r>
              <a:rPr lang="en-US" sz="4000" dirty="0">
                <a:solidFill>
                  <a:schemeClr val="bg1"/>
                </a:solidFill>
              </a:rPr>
              <a:t>Hebrews 6:1-3 (Amplified Bible)</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55548" y="2217343"/>
            <a:ext cx="9880893" cy="3959619"/>
          </a:xfrm>
        </p:spPr>
        <p:txBody>
          <a:bodyPr>
            <a:normAutofit/>
          </a:bodyPr>
          <a:lstStyle/>
          <a:p>
            <a:r>
              <a:rPr lang="en-US" sz="2400" b="1" dirty="0"/>
              <a:t>Let us Go On!</a:t>
            </a:r>
          </a:p>
          <a:p>
            <a:pPr lvl="1"/>
            <a:r>
              <a:rPr lang="en-US" i="1" dirty="0"/>
              <a:t>“Therefore </a:t>
            </a:r>
            <a:r>
              <a:rPr lang="en-US" b="1" i="1" dirty="0"/>
              <a:t>let us go on </a:t>
            </a:r>
            <a:r>
              <a:rPr lang="en-US" i="1" dirty="0"/>
              <a:t>and get past </a:t>
            </a:r>
            <a:r>
              <a:rPr lang="en-US" i="1" u="sng" dirty="0"/>
              <a:t>the elementary stage in the teachings and doctrine of Christ</a:t>
            </a:r>
            <a:r>
              <a:rPr lang="en-US" i="1" dirty="0"/>
              <a:t> (the Messiah), advancing steadily toward the completeness and perfection that belong to spiritual maturity. Let us not again be laying the </a:t>
            </a:r>
            <a:r>
              <a:rPr lang="en-US" i="1" u="sng" dirty="0"/>
              <a:t>foundation of repentance</a:t>
            </a:r>
            <a:r>
              <a:rPr lang="en-US" i="1" dirty="0"/>
              <a:t> and </a:t>
            </a:r>
            <a:r>
              <a:rPr lang="en-US" i="1" u="sng" dirty="0"/>
              <a:t>abandonment of dead works </a:t>
            </a:r>
            <a:r>
              <a:rPr lang="en-US" i="1" dirty="0"/>
              <a:t>(dead formalism) and of </a:t>
            </a:r>
            <a:r>
              <a:rPr lang="en-US" i="1" u="sng" dirty="0"/>
              <a:t>the faith [by which you turned] to God</a:t>
            </a:r>
            <a:r>
              <a:rPr lang="en-US" i="1" dirty="0"/>
              <a:t>,2 With teachings about purifying, the laying on of hands, the </a:t>
            </a:r>
            <a:r>
              <a:rPr lang="en-US" i="1" u="sng" dirty="0"/>
              <a:t>resurrection from the dead</a:t>
            </a:r>
            <a:r>
              <a:rPr lang="en-US" i="1" dirty="0"/>
              <a:t>, and </a:t>
            </a:r>
            <a:r>
              <a:rPr lang="en-US" i="1" u="sng" dirty="0"/>
              <a:t>eternal judgmen</a:t>
            </a:r>
            <a:r>
              <a:rPr lang="en-US" i="1" dirty="0"/>
              <a:t>t and  punishment. [These are all matters of which you should have been fully aware long, long ago.] 3 If indeed God permits, we will [now] </a:t>
            </a:r>
            <a:r>
              <a:rPr lang="en-US" i="1" u="sng" dirty="0"/>
              <a:t>proceed [to advanced teaching</a:t>
            </a:r>
            <a:r>
              <a:rPr lang="en-US" i="1" dirty="0"/>
              <a:t>].</a:t>
            </a:r>
            <a:endParaRPr lang="en-US" dirty="0"/>
          </a:p>
          <a:p>
            <a:endParaRPr lang="en-US" sz="2400" b="1" dirty="0"/>
          </a:p>
        </p:txBody>
      </p:sp>
    </p:spTree>
    <p:extLst>
      <p:ext uri="{BB962C8B-B14F-4D97-AF65-F5344CB8AC3E}">
        <p14:creationId xmlns:p14="http://schemas.microsoft.com/office/powerpoint/2010/main" val="370659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26F97-B083-A44A-BCC4-CAD0053E6340}"/>
              </a:ext>
            </a:extLst>
          </p:cNvPr>
          <p:cNvSpPr>
            <a:spLocks noGrp="1"/>
          </p:cNvSpPr>
          <p:nvPr>
            <p:ph type="title"/>
          </p:nvPr>
        </p:nvSpPr>
        <p:spPr>
          <a:xfrm>
            <a:off x="1156851" y="637762"/>
            <a:ext cx="9888496" cy="900131"/>
          </a:xfrm>
        </p:spPr>
        <p:txBody>
          <a:bodyPr anchor="t">
            <a:normAutofit fontScale="90000"/>
          </a:bodyPr>
          <a:lstStyle/>
          <a:p>
            <a:r>
              <a:rPr lang="en-US" sz="4000" dirty="0">
                <a:solidFill>
                  <a:schemeClr val="bg1"/>
                </a:solidFill>
              </a:rPr>
              <a:t>INTRODUCTION - Why is it Important to Study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CDB161-BE65-864C-AB02-FD0ECF42728C}"/>
              </a:ext>
            </a:extLst>
          </p:cNvPr>
          <p:cNvSpPr>
            <a:spLocks noGrp="1"/>
          </p:cNvSpPr>
          <p:nvPr>
            <p:ph idx="1"/>
          </p:nvPr>
        </p:nvSpPr>
        <p:spPr>
          <a:xfrm>
            <a:off x="626166" y="2217343"/>
            <a:ext cx="10410276" cy="3959619"/>
          </a:xfrm>
        </p:spPr>
        <p:txBody>
          <a:bodyPr>
            <a:noAutofit/>
          </a:bodyPr>
          <a:lstStyle/>
          <a:p>
            <a:pPr>
              <a:lnSpc>
                <a:spcPct val="100000"/>
              </a:lnSpc>
            </a:pPr>
            <a:r>
              <a:rPr lang="en-US" sz="1800" dirty="0"/>
              <a:t>The question, “What is faith?” is key to Kingdom living and the fulfillment of our life’s purposes for several reasons:</a:t>
            </a:r>
          </a:p>
          <a:p>
            <a:pPr lvl="1">
              <a:lnSpc>
                <a:spcPct val="100000"/>
              </a:lnSpc>
            </a:pPr>
            <a:r>
              <a:rPr lang="en-US" sz="1800" b="1" dirty="0"/>
              <a:t>Habakkuk 2:4b– </a:t>
            </a:r>
            <a:r>
              <a:rPr lang="en-US" sz="1800" dirty="0"/>
              <a:t>“[T]he just shall </a:t>
            </a:r>
            <a:r>
              <a:rPr lang="en-US" sz="1800" b="1" i="1" dirty="0"/>
              <a:t>live</a:t>
            </a:r>
            <a:r>
              <a:rPr lang="en-US" sz="1800" dirty="0"/>
              <a:t> by his faith.”</a:t>
            </a:r>
          </a:p>
          <a:p>
            <a:pPr lvl="1">
              <a:lnSpc>
                <a:spcPct val="100000"/>
              </a:lnSpc>
            </a:pPr>
            <a:r>
              <a:rPr lang="en-US" sz="1800" b="1" dirty="0"/>
              <a:t>2Corinthians 5:7, NIV </a:t>
            </a:r>
            <a:r>
              <a:rPr lang="en-US" sz="1800" dirty="0"/>
              <a:t>– “For we live (walk) by faith, not by sight.”</a:t>
            </a:r>
          </a:p>
          <a:p>
            <a:pPr lvl="1">
              <a:lnSpc>
                <a:spcPct val="100000"/>
              </a:lnSpc>
            </a:pPr>
            <a:r>
              <a:rPr lang="en-US" sz="1800" b="1" dirty="0"/>
              <a:t>Hebrews 11:3, KJV </a:t>
            </a:r>
            <a:r>
              <a:rPr lang="en-US" sz="1800" dirty="0"/>
              <a:t>- Through </a:t>
            </a:r>
            <a:r>
              <a:rPr lang="en-US" sz="1800" b="1" i="1" dirty="0"/>
              <a:t>faith we understand </a:t>
            </a:r>
            <a:r>
              <a:rPr lang="en-US" sz="1800" dirty="0"/>
              <a:t>that the worlds were framed by the word of God, so that things which are seen were not made of things which do appear.</a:t>
            </a:r>
          </a:p>
          <a:p>
            <a:pPr lvl="1">
              <a:lnSpc>
                <a:spcPct val="100000"/>
              </a:lnSpc>
            </a:pPr>
            <a:r>
              <a:rPr lang="en-US" sz="1800" b="1" dirty="0"/>
              <a:t>1John 5:4b, NIV </a:t>
            </a:r>
            <a:r>
              <a:rPr lang="en-US" sz="1800" dirty="0"/>
              <a:t>– “This is </a:t>
            </a:r>
            <a:r>
              <a:rPr lang="en-US" sz="1800" b="1" i="1" dirty="0"/>
              <a:t>the victory </a:t>
            </a:r>
            <a:r>
              <a:rPr lang="en-US" sz="1800" dirty="0"/>
              <a:t>that has overcome the world, even our faith.”</a:t>
            </a:r>
          </a:p>
          <a:p>
            <a:pPr lvl="1">
              <a:lnSpc>
                <a:spcPct val="100000"/>
              </a:lnSpc>
            </a:pPr>
            <a:r>
              <a:rPr lang="en-US" sz="1800" b="1" dirty="0"/>
              <a:t>Mark 9:23b, NIV </a:t>
            </a:r>
            <a:r>
              <a:rPr lang="en-US" sz="1800" dirty="0"/>
              <a:t>– “Everything </a:t>
            </a:r>
            <a:r>
              <a:rPr lang="en-US" sz="1800" b="1" i="1" dirty="0"/>
              <a:t>is possible </a:t>
            </a:r>
            <a:r>
              <a:rPr lang="en-US" sz="1800" dirty="0"/>
              <a:t>for one who believes* (</a:t>
            </a:r>
            <a:r>
              <a:rPr lang="en-US" sz="1800" i="1" dirty="0" err="1"/>
              <a:t>pisteuo</a:t>
            </a:r>
            <a:r>
              <a:rPr lang="en-US" sz="1800" dirty="0"/>
              <a:t>).”</a:t>
            </a:r>
          </a:p>
          <a:p>
            <a:pPr lvl="1">
              <a:lnSpc>
                <a:spcPct val="100000"/>
              </a:lnSpc>
            </a:pPr>
            <a:r>
              <a:rPr lang="en-US" sz="1800" b="1" dirty="0"/>
              <a:t>1Timothy 6:12, NIV </a:t>
            </a:r>
            <a:r>
              <a:rPr lang="en-US" sz="1800" dirty="0"/>
              <a:t>– “Fight the </a:t>
            </a:r>
            <a:r>
              <a:rPr lang="en-US" sz="1800" b="1" i="1" dirty="0"/>
              <a:t>good fight </a:t>
            </a:r>
            <a:r>
              <a:rPr lang="en-US" sz="1800" dirty="0"/>
              <a:t>of the faith.”</a:t>
            </a:r>
          </a:p>
          <a:p>
            <a:pPr lvl="1">
              <a:lnSpc>
                <a:spcPct val="100000"/>
              </a:lnSpc>
            </a:pPr>
            <a:r>
              <a:rPr lang="en-US" sz="1800" b="1" dirty="0"/>
              <a:t>Hebrews 11:6 </a:t>
            </a:r>
            <a:r>
              <a:rPr lang="en-US" sz="1800" dirty="0"/>
              <a:t>– “And without faith it is </a:t>
            </a:r>
            <a:r>
              <a:rPr lang="en-US" sz="1800" b="1" i="1" dirty="0"/>
              <a:t>impossible to please God</a:t>
            </a:r>
            <a:r>
              <a:rPr lang="en-US" sz="1800" dirty="0"/>
              <a:t>”.</a:t>
            </a:r>
          </a:p>
          <a:p>
            <a:pPr lvl="1">
              <a:lnSpc>
                <a:spcPct val="100000"/>
              </a:lnSpc>
            </a:pPr>
            <a:r>
              <a:rPr lang="en-US" sz="1800" b="1" dirty="0"/>
              <a:t>Romans 14:23b, ESV </a:t>
            </a:r>
            <a:r>
              <a:rPr lang="en-US" sz="1800" dirty="0"/>
              <a:t>– “For whatever does not proceed from faith </a:t>
            </a:r>
            <a:r>
              <a:rPr lang="en-US" sz="1800" b="1" i="1" dirty="0"/>
              <a:t>is sin</a:t>
            </a:r>
            <a:r>
              <a:rPr lang="en-US" sz="1800" dirty="0"/>
              <a:t>.”</a:t>
            </a:r>
          </a:p>
          <a:p>
            <a:pPr>
              <a:lnSpc>
                <a:spcPct val="100000"/>
              </a:lnSpc>
            </a:pPr>
            <a:r>
              <a:rPr lang="en-US" sz="1800" dirty="0"/>
              <a:t>Therefore, having an understanding of faith from God’s perspective is of the utmost importance, for both the church and the individual, in order to fulfill our purposes in this world.</a:t>
            </a:r>
          </a:p>
        </p:txBody>
      </p:sp>
      <p:sp>
        <p:nvSpPr>
          <p:cNvPr id="4" name="Slide Number Placeholder 3">
            <a:extLst>
              <a:ext uri="{FF2B5EF4-FFF2-40B4-BE49-F238E27FC236}">
                <a16:creationId xmlns:a16="http://schemas.microsoft.com/office/drawing/2014/main" id="{80043AF4-26A7-8646-821F-0B8F66C22758}"/>
              </a:ext>
            </a:extLst>
          </p:cNvPr>
          <p:cNvSpPr>
            <a:spLocks noGrp="1"/>
          </p:cNvSpPr>
          <p:nvPr>
            <p:ph type="sldNum" sz="quarter" idx="12"/>
          </p:nvPr>
        </p:nvSpPr>
        <p:spPr/>
        <p:txBody>
          <a:bodyPr/>
          <a:lstStyle/>
          <a:p>
            <a:fld id="{6DFA1F42-8550-964F-9DB7-C892BE2A0240}" type="slidenum">
              <a:rPr lang="en-US" smtClean="0"/>
              <a:t>7</a:t>
            </a:fld>
            <a:endParaRPr lang="en-US"/>
          </a:p>
        </p:txBody>
      </p:sp>
    </p:spTree>
    <p:extLst>
      <p:ext uri="{BB962C8B-B14F-4D97-AF65-F5344CB8AC3E}">
        <p14:creationId xmlns:p14="http://schemas.microsoft.com/office/powerpoint/2010/main" val="27870917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Paradigms Compared</a:t>
            </a:r>
          </a:p>
        </p:txBody>
      </p:sp>
      <p:sp>
        <p:nvSpPr>
          <p:cNvPr id="5" name="Text Placeholder 4"/>
          <p:cNvSpPr>
            <a:spLocks noGrp="1"/>
          </p:cNvSpPr>
          <p:nvPr>
            <p:ph type="body" idx="1"/>
          </p:nvPr>
        </p:nvSpPr>
        <p:spPr>
          <a:xfrm>
            <a:off x="1162878" y="2038257"/>
            <a:ext cx="4733913" cy="877887"/>
          </a:xfrm>
        </p:spPr>
        <p:txBody>
          <a:bodyPr/>
          <a:lstStyle/>
          <a:p>
            <a:r>
              <a:rPr lang="en-US" dirty="0"/>
              <a:t>Salvation</a:t>
            </a:r>
          </a:p>
        </p:txBody>
      </p:sp>
      <p:sp>
        <p:nvSpPr>
          <p:cNvPr id="6" name="Content Placeholder 5"/>
          <p:cNvSpPr>
            <a:spLocks noGrp="1"/>
          </p:cNvSpPr>
          <p:nvPr>
            <p:ph sz="half" idx="2"/>
          </p:nvPr>
        </p:nvSpPr>
        <p:spPr>
          <a:xfrm>
            <a:off x="1083366" y="3065929"/>
            <a:ext cx="4950200" cy="3211046"/>
          </a:xfrm>
        </p:spPr>
        <p:txBody>
          <a:bodyPr>
            <a:normAutofit fontScale="85000" lnSpcReduction="20000"/>
          </a:bodyPr>
          <a:lstStyle/>
          <a:p>
            <a:r>
              <a:rPr lang="en-US" dirty="0"/>
              <a:t>Focused on the </a:t>
            </a:r>
            <a:r>
              <a:rPr lang="en-US" b="1" dirty="0"/>
              <a:t>“ABCs” </a:t>
            </a:r>
            <a:r>
              <a:rPr lang="en-US" dirty="0"/>
              <a:t>of our salvation.</a:t>
            </a:r>
          </a:p>
          <a:p>
            <a:r>
              <a:rPr lang="en-US" dirty="0"/>
              <a:t>Focus on acquiring from God to </a:t>
            </a:r>
            <a:r>
              <a:rPr lang="en-US" b="1" dirty="0"/>
              <a:t>become</a:t>
            </a:r>
            <a:r>
              <a:rPr lang="en-US" dirty="0"/>
              <a:t>.</a:t>
            </a:r>
          </a:p>
          <a:p>
            <a:r>
              <a:rPr lang="en-US" dirty="0"/>
              <a:t>Acquiring </a:t>
            </a:r>
            <a:r>
              <a:rPr lang="en-US" b="1" dirty="0"/>
              <a:t>“legal possession” </a:t>
            </a:r>
            <a:r>
              <a:rPr lang="en-US" dirty="0"/>
              <a:t>of God’s acceptance &amp; provision.</a:t>
            </a:r>
          </a:p>
          <a:p>
            <a:r>
              <a:rPr lang="en-US" dirty="0"/>
              <a:t>Declares that “works” are </a:t>
            </a:r>
            <a:r>
              <a:rPr lang="en-US" u="sng" dirty="0"/>
              <a:t>not necessary</a:t>
            </a:r>
            <a:r>
              <a:rPr lang="en-US" dirty="0"/>
              <a:t> for </a:t>
            </a:r>
            <a:r>
              <a:rPr lang="en-US" b="1" dirty="0"/>
              <a:t>our salvation</a:t>
            </a:r>
            <a:r>
              <a:rPr lang="en-US" dirty="0"/>
              <a:t>.</a:t>
            </a:r>
          </a:p>
          <a:p>
            <a:r>
              <a:rPr lang="en-US" dirty="0"/>
              <a:t>Focus on our position &amp; status with God. </a:t>
            </a:r>
            <a:r>
              <a:rPr lang="en-US" b="1" dirty="0"/>
              <a:t>Self Centered</a:t>
            </a:r>
          </a:p>
        </p:txBody>
      </p:sp>
      <p:sp>
        <p:nvSpPr>
          <p:cNvPr id="7" name="Text Placeholder 6"/>
          <p:cNvSpPr>
            <a:spLocks noGrp="1"/>
          </p:cNvSpPr>
          <p:nvPr>
            <p:ph type="body" sz="quarter" idx="3"/>
          </p:nvPr>
        </p:nvSpPr>
        <p:spPr>
          <a:xfrm>
            <a:off x="6514556" y="2017714"/>
            <a:ext cx="3566160" cy="877887"/>
          </a:xfrm>
        </p:spPr>
        <p:txBody>
          <a:bodyPr/>
          <a:lstStyle/>
          <a:p>
            <a:r>
              <a:rPr lang="en-US" dirty="0"/>
              <a:t>Kingdom</a:t>
            </a:r>
          </a:p>
        </p:txBody>
      </p:sp>
      <p:sp>
        <p:nvSpPr>
          <p:cNvPr id="8" name="Content Placeholder 7"/>
          <p:cNvSpPr>
            <a:spLocks noGrp="1"/>
          </p:cNvSpPr>
          <p:nvPr>
            <p:ph sz="quarter" idx="4"/>
          </p:nvPr>
        </p:nvSpPr>
        <p:spPr>
          <a:xfrm>
            <a:off x="6386117" y="3065929"/>
            <a:ext cx="5242666" cy="3211046"/>
          </a:xfrm>
        </p:spPr>
        <p:txBody>
          <a:bodyPr>
            <a:normAutofit fontScale="85000" lnSpcReduction="20000"/>
          </a:bodyPr>
          <a:lstStyle/>
          <a:p>
            <a:r>
              <a:rPr lang="en-US" dirty="0"/>
              <a:t>Focused on the pursuit and </a:t>
            </a:r>
            <a:r>
              <a:rPr lang="en-US" b="1" dirty="0"/>
              <a:t>manifestation</a:t>
            </a:r>
            <a:r>
              <a:rPr lang="en-US" dirty="0"/>
              <a:t> of our </a:t>
            </a:r>
            <a:r>
              <a:rPr lang="en-US" b="1" dirty="0"/>
              <a:t>assignment</a:t>
            </a:r>
            <a:r>
              <a:rPr lang="en-US" dirty="0"/>
              <a:t>.</a:t>
            </a:r>
          </a:p>
          <a:p>
            <a:r>
              <a:rPr lang="en-US" dirty="0"/>
              <a:t>Focuses on</a:t>
            </a:r>
            <a:r>
              <a:rPr lang="en-US" b="1" dirty="0"/>
              <a:t> </a:t>
            </a:r>
            <a:r>
              <a:rPr lang="en-US" b="1" i="1" dirty="0"/>
              <a:t>being</a:t>
            </a:r>
            <a:r>
              <a:rPr lang="en-US" b="1" dirty="0"/>
              <a:t> </a:t>
            </a:r>
            <a:r>
              <a:rPr lang="en-US" dirty="0"/>
              <a:t>what we’ve already become in God.</a:t>
            </a:r>
          </a:p>
          <a:p>
            <a:r>
              <a:rPr lang="en-US" b="1" dirty="0"/>
              <a:t>The “literal Manifestation” </a:t>
            </a:r>
            <a:r>
              <a:rPr lang="en-US" dirty="0"/>
              <a:t>of the provision we already possess.</a:t>
            </a:r>
          </a:p>
          <a:p>
            <a:r>
              <a:rPr lang="en-US" dirty="0"/>
              <a:t>Declares that “works” </a:t>
            </a:r>
            <a:r>
              <a:rPr lang="en-US" u="sng" dirty="0"/>
              <a:t>are required </a:t>
            </a:r>
            <a:r>
              <a:rPr lang="en-US" dirty="0"/>
              <a:t>to manifest </a:t>
            </a:r>
            <a:r>
              <a:rPr lang="en-US" b="1" dirty="0"/>
              <a:t>God’s</a:t>
            </a:r>
            <a:r>
              <a:rPr lang="en-US" dirty="0"/>
              <a:t> </a:t>
            </a:r>
            <a:r>
              <a:rPr lang="en-US" b="1" dirty="0"/>
              <a:t>Kingdom</a:t>
            </a:r>
          </a:p>
          <a:p>
            <a:r>
              <a:rPr lang="en-US" dirty="0"/>
              <a:t>Focused on influencing the world for God’s Kingdom. </a:t>
            </a:r>
            <a:r>
              <a:rPr lang="en-US" b="1" dirty="0"/>
              <a:t>God centered</a:t>
            </a:r>
          </a:p>
        </p:txBody>
      </p:sp>
    </p:spTree>
    <p:extLst>
      <p:ext uri="{BB962C8B-B14F-4D97-AF65-F5344CB8AC3E}">
        <p14:creationId xmlns:p14="http://schemas.microsoft.com/office/powerpoint/2010/main" val="2998931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A8E8570-9793-CD4B-A899-CC5BF6224AB0}"/>
              </a:ext>
            </a:extLst>
          </p:cNvPr>
          <p:cNvSpPr>
            <a:spLocks noGrp="1"/>
          </p:cNvSpPr>
          <p:nvPr>
            <p:ph type="sldNum" sz="quarter" idx="12"/>
          </p:nvPr>
        </p:nvSpPr>
        <p:spPr/>
        <p:txBody>
          <a:bodyPr/>
          <a:lstStyle/>
          <a:p>
            <a:fld id="{6DFA1F42-8550-964F-9DB7-C892BE2A0240}" type="slidenum">
              <a:rPr lang="en-US" smtClean="0"/>
              <a:t>71</a:t>
            </a:fld>
            <a:endParaRPr lang="en-US"/>
          </a:p>
        </p:txBody>
      </p:sp>
    </p:spTree>
    <p:extLst>
      <p:ext uri="{BB962C8B-B14F-4D97-AF65-F5344CB8AC3E}">
        <p14:creationId xmlns:p14="http://schemas.microsoft.com/office/powerpoint/2010/main" val="6144507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8B61-08A6-FD4E-8515-E82CE3719A10}"/>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algn="ctr"/>
            <a:r>
              <a:rPr lang="en-US" sz="5400" dirty="0"/>
              <a:t>VI. Overcoming Faith</a:t>
            </a:r>
          </a:p>
        </p:txBody>
      </p:sp>
      <p:sp>
        <p:nvSpPr>
          <p:cNvPr id="3" name="Text Placeholder 2">
            <a:extLst>
              <a:ext uri="{FF2B5EF4-FFF2-40B4-BE49-F238E27FC236}">
                <a16:creationId xmlns:a16="http://schemas.microsoft.com/office/drawing/2014/main" id="{9A0AAE0E-2F27-2B4B-9717-7AFF567F8B39}"/>
              </a:ext>
            </a:extLst>
          </p:cNvPr>
          <p:cNvSpPr>
            <a:spLocks noGrp="1"/>
          </p:cNvSpPr>
          <p:nvPr>
            <p:ph type="body" idx="1"/>
          </p:nvPr>
        </p:nvSpPr>
        <p:spPr>
          <a:xfrm>
            <a:off x="7464612" y="4750893"/>
            <a:ext cx="4087305" cy="1147863"/>
          </a:xfrm>
        </p:spPr>
        <p:txBody>
          <a:bodyPr vert="horz" lIns="91440" tIns="45720" rIns="91440" bIns="45720" rtlCol="0" anchor="t">
            <a:normAutofit/>
          </a:bodyPr>
          <a:lstStyle/>
          <a:p>
            <a:endParaRPr lang="en-US" sz="2000" dirty="0">
              <a:solidFill>
                <a:schemeClr val="tx1"/>
              </a:solidFill>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vintage weighing scales">
            <a:extLst>
              <a:ext uri="{FF2B5EF4-FFF2-40B4-BE49-F238E27FC236}">
                <a16:creationId xmlns:a16="http://schemas.microsoft.com/office/drawing/2014/main" id="{2091A374-48F5-4354-97A0-9AAED89A5D1B}"/>
              </a:ext>
            </a:extLst>
          </p:cNvPr>
          <p:cNvPicPr>
            <a:picLocks noChangeAspect="1"/>
          </p:cNvPicPr>
          <p:nvPr/>
        </p:nvPicPr>
        <p:blipFill rotWithShape="1">
          <a:blip r:embed="rId3"/>
          <a:srcRect t="4570" b="3029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07908511-4C60-3546-B170-E3677B89F00B}"/>
              </a:ext>
            </a:extLst>
          </p:cNvPr>
          <p:cNvSpPr>
            <a:spLocks noGrp="1"/>
          </p:cNvSpPr>
          <p:nvPr>
            <p:ph type="sldNum" sz="quarter" idx="12"/>
          </p:nvPr>
        </p:nvSpPr>
        <p:spPr/>
        <p:txBody>
          <a:bodyPr/>
          <a:lstStyle/>
          <a:p>
            <a:fld id="{6DFA1F42-8550-964F-9DB7-C892BE2A0240}" type="slidenum">
              <a:rPr lang="en-US" smtClean="0"/>
              <a:t>72</a:t>
            </a:fld>
            <a:endParaRPr lang="en-US"/>
          </a:p>
        </p:txBody>
      </p:sp>
    </p:spTree>
    <p:extLst>
      <p:ext uri="{BB962C8B-B14F-4D97-AF65-F5344CB8AC3E}">
        <p14:creationId xmlns:p14="http://schemas.microsoft.com/office/powerpoint/2010/main" val="703795860"/>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09F95-FB80-E142-9536-49ED63546448}"/>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Overcoming Faith</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4EEBBB2-2878-254D-8175-05067E0BA293}"/>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73</a:t>
            </a:fld>
            <a:endParaRPr lang="en-US" sz="1400">
              <a:solidFill>
                <a:schemeClr val="tx1"/>
              </a:solidFill>
            </a:endParaRPr>
          </a:p>
        </p:txBody>
      </p:sp>
      <p:sp>
        <p:nvSpPr>
          <p:cNvPr id="3" name="Content Placeholder 2">
            <a:extLst>
              <a:ext uri="{FF2B5EF4-FFF2-40B4-BE49-F238E27FC236}">
                <a16:creationId xmlns:a16="http://schemas.microsoft.com/office/drawing/2014/main" id="{052B15C5-F01B-9F46-8DC1-2C07F7C6BA1D}"/>
              </a:ext>
            </a:extLst>
          </p:cNvPr>
          <p:cNvSpPr>
            <a:spLocks noGrp="1"/>
          </p:cNvSpPr>
          <p:nvPr>
            <p:ph idx="1"/>
          </p:nvPr>
        </p:nvSpPr>
        <p:spPr>
          <a:xfrm>
            <a:off x="1155548" y="2217343"/>
            <a:ext cx="9880893" cy="3959619"/>
          </a:xfrm>
        </p:spPr>
        <p:txBody>
          <a:bodyPr>
            <a:normAutofit/>
          </a:bodyPr>
          <a:lstStyle/>
          <a:p>
            <a:r>
              <a:rPr lang="en-US" sz="1700" b="1" dirty="0"/>
              <a:t>1John 5:4, NKJV </a:t>
            </a:r>
            <a:r>
              <a:rPr lang="en-US" sz="1700" dirty="0"/>
              <a:t>– “For whatever is born of God overcomes the world. And this is the victory that has </a:t>
            </a:r>
            <a:r>
              <a:rPr lang="en-US" sz="1700" u="sng" dirty="0"/>
              <a:t>overcome the world—</a:t>
            </a:r>
            <a:r>
              <a:rPr lang="en-US" sz="1700" u="sng" baseline="30000" dirty="0"/>
              <a:t> </a:t>
            </a:r>
            <a:r>
              <a:rPr lang="en-US" sz="1700" u="sng" dirty="0"/>
              <a:t>our faith</a:t>
            </a:r>
            <a:r>
              <a:rPr lang="en-US" sz="1700" dirty="0"/>
              <a:t>.</a:t>
            </a:r>
          </a:p>
          <a:p>
            <a:r>
              <a:rPr lang="en-US" sz="1700" b="1" dirty="0"/>
              <a:t>Question: </a:t>
            </a:r>
          </a:p>
          <a:p>
            <a:pPr lvl="1"/>
            <a:r>
              <a:rPr lang="en-US" sz="1700" dirty="0"/>
              <a:t>How does faith overcome this world?</a:t>
            </a:r>
          </a:p>
          <a:p>
            <a:r>
              <a:rPr lang="en-US" sz="1700" b="1" dirty="0"/>
              <a:t>Answer: </a:t>
            </a:r>
          </a:p>
          <a:p>
            <a:pPr lvl="1"/>
            <a:r>
              <a:rPr lang="en-US" sz="1700" dirty="0"/>
              <a:t>Faith deals with the pre-existing substance, i.e. the unmanifested reality, that is not yet contaminated, diminished or defined by this world, but deals with the spiritual substance from which all things owe their reality.</a:t>
            </a:r>
          </a:p>
          <a:p>
            <a:pPr lvl="1"/>
            <a:r>
              <a:rPr lang="en-US" sz="1700" dirty="0"/>
              <a:t>In this </a:t>
            </a:r>
            <a:r>
              <a:rPr lang="en-US" sz="1700" dirty="0" err="1">
                <a:solidFill>
                  <a:srgbClr val="FF0000"/>
                </a:solidFill>
              </a:rPr>
              <a:t>UN</a:t>
            </a:r>
            <a:r>
              <a:rPr lang="en-US" sz="1700" dirty="0" err="1"/>
              <a:t>manifested</a:t>
            </a:r>
            <a:r>
              <a:rPr lang="en-US" sz="1700" dirty="0"/>
              <a:t> state of being, nothing is impossible or limited.</a:t>
            </a:r>
          </a:p>
          <a:p>
            <a:pPr lvl="1"/>
            <a:r>
              <a:rPr lang="en-US" sz="1700" dirty="0"/>
              <a:t>Limitations are a fruit of the natural or carnal mind and laws.</a:t>
            </a:r>
          </a:p>
          <a:p>
            <a:pPr lvl="1"/>
            <a:r>
              <a:rPr lang="en-US" sz="1700" dirty="0"/>
              <a:t>Faith’s only limitation is found in our ability to believe, conceive, receive and act upon what has been revealed.</a:t>
            </a:r>
          </a:p>
          <a:p>
            <a:pPr lvl="1"/>
            <a:r>
              <a:rPr lang="en-US" sz="1700" dirty="0"/>
              <a:t>By dealing with the substance of things, we are proactive and not responsive.</a:t>
            </a:r>
          </a:p>
        </p:txBody>
      </p:sp>
    </p:spTree>
    <p:extLst>
      <p:ext uri="{BB962C8B-B14F-4D97-AF65-F5344CB8AC3E}">
        <p14:creationId xmlns:p14="http://schemas.microsoft.com/office/powerpoint/2010/main" val="2497885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D7A27-3272-6F4B-94F0-AA769BD3504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Overcoming Faith </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09CD6C7-1014-AE4B-B9F2-E738A2C5941D}"/>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74</a:t>
            </a:fld>
            <a:endParaRPr lang="en-US" sz="1400">
              <a:solidFill>
                <a:schemeClr val="tx1"/>
              </a:solidFill>
            </a:endParaRPr>
          </a:p>
        </p:txBody>
      </p:sp>
      <p:sp>
        <p:nvSpPr>
          <p:cNvPr id="3" name="Content Placeholder 2">
            <a:extLst>
              <a:ext uri="{FF2B5EF4-FFF2-40B4-BE49-F238E27FC236}">
                <a16:creationId xmlns:a16="http://schemas.microsoft.com/office/drawing/2014/main" id="{FEEF4748-3821-5A44-A2D5-CABF04D03BE8}"/>
              </a:ext>
            </a:extLst>
          </p:cNvPr>
          <p:cNvSpPr>
            <a:spLocks noGrp="1"/>
          </p:cNvSpPr>
          <p:nvPr>
            <p:ph idx="1"/>
          </p:nvPr>
        </p:nvSpPr>
        <p:spPr>
          <a:xfrm>
            <a:off x="1155548" y="2217343"/>
            <a:ext cx="9880893" cy="3959619"/>
          </a:xfrm>
        </p:spPr>
        <p:txBody>
          <a:bodyPr>
            <a:normAutofit/>
          </a:bodyPr>
          <a:lstStyle/>
          <a:p>
            <a:r>
              <a:rPr lang="en-US" sz="2400" dirty="0"/>
              <a:t>Overcoming Faith Has 4 Main Points/ASPECTS that must be Mastered in order to live by faith and overcome this world and it system:</a:t>
            </a:r>
          </a:p>
          <a:p>
            <a:endParaRPr lang="en-US" sz="2400" dirty="0"/>
          </a:p>
          <a:p>
            <a:pPr marL="914400" lvl="1" indent="-457200">
              <a:buFont typeface="+mj-lt"/>
              <a:buAutoNum type="arabicPeriod"/>
            </a:pPr>
            <a:r>
              <a:rPr lang="en-US" dirty="0"/>
              <a:t>Overcoming ”The In-Between Time”</a:t>
            </a:r>
          </a:p>
          <a:p>
            <a:pPr marL="914400" lvl="1" indent="-457200">
              <a:buFont typeface="+mj-lt"/>
              <a:buAutoNum type="arabicPeriod"/>
            </a:pPr>
            <a:r>
              <a:rPr lang="en-US" dirty="0"/>
              <a:t>Enduring the Contradictions</a:t>
            </a:r>
          </a:p>
          <a:p>
            <a:pPr marL="914400" lvl="1" indent="-457200">
              <a:buFont typeface="+mj-lt"/>
              <a:buAutoNum type="arabicPeriod"/>
            </a:pPr>
            <a:r>
              <a:rPr lang="en-US" dirty="0"/>
              <a:t>Giving God Something to Work With</a:t>
            </a:r>
          </a:p>
          <a:p>
            <a:pPr marL="914400" lvl="1" indent="-457200">
              <a:buFont typeface="+mj-lt"/>
              <a:buAutoNum type="arabicPeriod"/>
            </a:pPr>
            <a:r>
              <a:rPr lang="en-US" dirty="0"/>
              <a:t>Increasing Your Capacity</a:t>
            </a:r>
          </a:p>
        </p:txBody>
      </p:sp>
    </p:spTree>
    <p:extLst>
      <p:ext uri="{BB962C8B-B14F-4D97-AF65-F5344CB8AC3E}">
        <p14:creationId xmlns:p14="http://schemas.microsoft.com/office/powerpoint/2010/main" val="457507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08E75-319C-CC48-8107-52DF26CC99B2}"/>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Overcoming the Contradictions</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07D4614-A4B6-3B48-A080-D31833C23077}"/>
              </a:ext>
            </a:extLst>
          </p:cNvPr>
          <p:cNvSpPr>
            <a:spLocks noGrp="1"/>
          </p:cNvSpPr>
          <p:nvPr>
            <p:ph type="sldNum" sz="quarter" idx="12"/>
          </p:nvPr>
        </p:nvSpPr>
        <p:spPr>
          <a:xfrm>
            <a:off x="10895128" y="6361896"/>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75</a:t>
            </a:fld>
            <a:endParaRPr lang="en-US" sz="1400">
              <a:solidFill>
                <a:schemeClr val="tx1"/>
              </a:solidFill>
            </a:endParaRPr>
          </a:p>
        </p:txBody>
      </p:sp>
      <p:sp>
        <p:nvSpPr>
          <p:cNvPr id="3" name="Content Placeholder 2">
            <a:extLst>
              <a:ext uri="{FF2B5EF4-FFF2-40B4-BE49-F238E27FC236}">
                <a16:creationId xmlns:a16="http://schemas.microsoft.com/office/drawing/2014/main" id="{9F27F26D-5AF9-7D4E-94DB-DB76BA03CB36}"/>
              </a:ext>
            </a:extLst>
          </p:cNvPr>
          <p:cNvSpPr>
            <a:spLocks noGrp="1"/>
          </p:cNvSpPr>
          <p:nvPr>
            <p:ph idx="1"/>
          </p:nvPr>
        </p:nvSpPr>
        <p:spPr>
          <a:xfrm>
            <a:off x="1155548" y="2217343"/>
            <a:ext cx="9880893" cy="3959619"/>
          </a:xfrm>
        </p:spPr>
        <p:txBody>
          <a:bodyPr>
            <a:normAutofit/>
          </a:bodyPr>
          <a:lstStyle/>
          <a:p>
            <a:r>
              <a:rPr lang="en-US" sz="2200" dirty="0"/>
              <a:t>Because Faith deals with the unseen substance that has not yet manifested, there often is a period of time or space in which what is promised by the Word, and received by faith, is not seen.</a:t>
            </a:r>
          </a:p>
          <a:p>
            <a:r>
              <a:rPr lang="en-US" sz="2200" b="1" dirty="0"/>
              <a:t>“The In Between Time”</a:t>
            </a:r>
          </a:p>
          <a:p>
            <a:pPr lvl="1"/>
            <a:r>
              <a:rPr lang="en-US" sz="2200" dirty="0"/>
              <a:t>This ”In Between Time”, </a:t>
            </a:r>
            <a:r>
              <a:rPr lang="en-US" sz="2200" dirty="0">
                <a:solidFill>
                  <a:srgbClr val="FF0000"/>
                </a:solidFill>
              </a:rPr>
              <a:t>is a time of proving, </a:t>
            </a:r>
            <a:r>
              <a:rPr lang="en-US" sz="2200" dirty="0"/>
              <a:t>as to whether or not we have truly received what we are hoping for by the word of God.</a:t>
            </a:r>
          </a:p>
          <a:p>
            <a:pPr lvl="1"/>
            <a:r>
              <a:rPr lang="en-US" sz="2200" dirty="0"/>
              <a:t>This period of time serves a Kingdom purpose that both prepares </a:t>
            </a:r>
            <a:r>
              <a:rPr lang="en-US" sz="2200" dirty="0">
                <a:solidFill>
                  <a:srgbClr val="FF0000"/>
                </a:solidFill>
              </a:rPr>
              <a:t>and qualifies us </a:t>
            </a:r>
            <a:r>
              <a:rPr lang="en-US" sz="2200" dirty="0"/>
              <a:t>for manifestation.</a:t>
            </a:r>
          </a:p>
          <a:p>
            <a:r>
              <a:rPr lang="en-US" sz="2200" b="1" dirty="0"/>
              <a:t>Enduring the Contradiction</a:t>
            </a:r>
          </a:p>
          <a:p>
            <a:pPr lvl="1"/>
            <a:r>
              <a:rPr lang="en-US" sz="2200" dirty="0"/>
              <a:t>It is where we must “endure the contradictions” that will work to undermine or faith and </a:t>
            </a:r>
            <a:r>
              <a:rPr lang="en-US" sz="2200" u="sng" dirty="0"/>
              <a:t>forfeit</a:t>
            </a:r>
            <a:r>
              <a:rPr lang="en-US" sz="2200" dirty="0"/>
              <a:t> what has legally been given us, but has yet to literally manifest.</a:t>
            </a:r>
          </a:p>
        </p:txBody>
      </p:sp>
    </p:spTree>
    <p:extLst>
      <p:ext uri="{BB962C8B-B14F-4D97-AF65-F5344CB8AC3E}">
        <p14:creationId xmlns:p14="http://schemas.microsoft.com/office/powerpoint/2010/main" val="3911749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AF3D3-27EE-CE4C-9338-FFD935B36957}"/>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Overcoming Faith</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D0C0163-AE77-FC4D-805D-6BBF806FA117}"/>
              </a:ext>
            </a:extLst>
          </p:cNvPr>
          <p:cNvSpPr>
            <a:spLocks noGrp="1"/>
          </p:cNvSpPr>
          <p:nvPr>
            <p:ph type="sldNum" sz="quarter" idx="12"/>
          </p:nvPr>
        </p:nvSpPr>
        <p:spPr>
          <a:xfrm>
            <a:off x="11358176" y="6407874"/>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76</a:t>
            </a:fld>
            <a:endParaRPr lang="en-US" sz="1400" dirty="0">
              <a:solidFill>
                <a:schemeClr val="tx1"/>
              </a:solidFill>
            </a:endParaRPr>
          </a:p>
        </p:txBody>
      </p:sp>
      <p:sp>
        <p:nvSpPr>
          <p:cNvPr id="3" name="Content Placeholder 2">
            <a:extLst>
              <a:ext uri="{FF2B5EF4-FFF2-40B4-BE49-F238E27FC236}">
                <a16:creationId xmlns:a16="http://schemas.microsoft.com/office/drawing/2014/main" id="{5AC6A64B-D317-0A46-BDD3-C570CA00E433}"/>
              </a:ext>
            </a:extLst>
          </p:cNvPr>
          <p:cNvSpPr>
            <a:spLocks noGrp="1"/>
          </p:cNvSpPr>
          <p:nvPr>
            <p:ph idx="1"/>
          </p:nvPr>
        </p:nvSpPr>
        <p:spPr>
          <a:xfrm>
            <a:off x="833824" y="2086291"/>
            <a:ext cx="10592504" cy="4640657"/>
          </a:xfrm>
        </p:spPr>
        <p:txBody>
          <a:bodyPr>
            <a:noAutofit/>
          </a:bodyPr>
          <a:lstStyle/>
          <a:p>
            <a:pPr marL="0" indent="0">
              <a:buNone/>
            </a:pPr>
            <a:r>
              <a:rPr lang="en-US" sz="1800" b="1" dirty="0"/>
              <a:t>Giving God Something to Work With.</a:t>
            </a:r>
          </a:p>
          <a:p>
            <a:r>
              <a:rPr lang="en-US" sz="1800" dirty="0"/>
              <a:t>Throughout scripture, when we see a miracle performed, three (3) things are generally present:</a:t>
            </a:r>
          </a:p>
          <a:p>
            <a:pPr marL="914400" lvl="1" indent="-457200">
              <a:buFont typeface="+mj-lt"/>
              <a:buAutoNum type="arabicPeriod"/>
            </a:pPr>
            <a:r>
              <a:rPr lang="en-US" sz="1800" dirty="0"/>
              <a:t>Faith in the </a:t>
            </a:r>
            <a:r>
              <a:rPr lang="en-US" sz="1800" dirty="0">
                <a:solidFill>
                  <a:srgbClr val="FF0000"/>
                </a:solidFill>
              </a:rPr>
              <a:t>one asking for the miracle to be performed.</a:t>
            </a:r>
          </a:p>
          <a:p>
            <a:pPr marL="914400" lvl="1" indent="-457200">
              <a:buFont typeface="+mj-lt"/>
              <a:buAutoNum type="arabicPeriod"/>
            </a:pPr>
            <a:r>
              <a:rPr lang="en-US" sz="1800" dirty="0">
                <a:solidFill>
                  <a:srgbClr val="FF0000"/>
                </a:solidFill>
              </a:rPr>
              <a:t>Something of like-kind, that is either insufficient or not currently possessed.</a:t>
            </a:r>
          </a:p>
          <a:p>
            <a:pPr lvl="2"/>
            <a:r>
              <a:rPr lang="en-US" sz="1800" b="1" dirty="0"/>
              <a:t>Examples:</a:t>
            </a:r>
          </a:p>
          <a:p>
            <a:pPr lvl="3"/>
            <a:r>
              <a:rPr lang="en-US" b="1" dirty="0"/>
              <a:t>Water to Wine </a:t>
            </a:r>
            <a:r>
              <a:rPr lang="en-US" dirty="0"/>
              <a:t>– John 2:1-11</a:t>
            </a:r>
          </a:p>
          <a:p>
            <a:pPr lvl="3"/>
            <a:r>
              <a:rPr lang="en-US" b="1" dirty="0"/>
              <a:t>Fish and loaves </a:t>
            </a:r>
            <a:r>
              <a:rPr lang="en-US" dirty="0"/>
              <a:t>– John 6 and Matthew 14</a:t>
            </a:r>
          </a:p>
          <a:p>
            <a:pPr lvl="3"/>
            <a:r>
              <a:rPr lang="en-US" b="1" dirty="0"/>
              <a:t>Widows Oil and flour </a:t>
            </a:r>
            <a:r>
              <a:rPr lang="en-US" dirty="0"/>
              <a:t>– 1Kings 17:7-16</a:t>
            </a:r>
          </a:p>
          <a:p>
            <a:pPr lvl="3"/>
            <a:r>
              <a:rPr lang="en-US" b="1" dirty="0"/>
              <a:t>Abraham’s Son </a:t>
            </a:r>
            <a:r>
              <a:rPr lang="en-US" dirty="0"/>
              <a:t>– for Generations – Genesis 22</a:t>
            </a:r>
          </a:p>
          <a:p>
            <a:pPr lvl="3"/>
            <a:r>
              <a:rPr lang="en-US" b="1" dirty="0"/>
              <a:t>Ecclesiastes 10:19 </a:t>
            </a:r>
            <a:r>
              <a:rPr lang="en-US" dirty="0"/>
              <a:t>– “Money answers all things”</a:t>
            </a:r>
          </a:p>
          <a:p>
            <a:pPr marL="914400" lvl="1" indent="-457200">
              <a:buFont typeface="+mj-lt"/>
              <a:buAutoNum type="arabicPeriod"/>
            </a:pPr>
            <a:r>
              <a:rPr lang="en-US" sz="1800" dirty="0"/>
              <a:t>An </a:t>
            </a:r>
            <a:r>
              <a:rPr lang="en-US" sz="1800" u="sng" dirty="0"/>
              <a:t>Act of Faith </a:t>
            </a:r>
            <a:r>
              <a:rPr lang="en-US" sz="1800" dirty="0"/>
              <a:t>whereby we entrust to God, by relinquishing our control of a thing, thereby authorizing Him to intervene in our situation.*</a:t>
            </a:r>
          </a:p>
          <a:p>
            <a:r>
              <a:rPr lang="en-US" sz="1800" b="1" dirty="0"/>
              <a:t>Kingdom Principle: </a:t>
            </a:r>
            <a:r>
              <a:rPr lang="en-US" sz="1800" dirty="0"/>
              <a:t>This why God requires the first of a thing, because it requires </a:t>
            </a:r>
            <a:r>
              <a:rPr lang="en-US" sz="1800" u="sng" dirty="0"/>
              <a:t>faith</a:t>
            </a:r>
            <a:r>
              <a:rPr lang="en-US" sz="1800" dirty="0"/>
              <a:t> to believe for its replacement!</a:t>
            </a:r>
          </a:p>
        </p:txBody>
      </p:sp>
    </p:spTree>
    <p:extLst>
      <p:ext uri="{BB962C8B-B14F-4D97-AF65-F5344CB8AC3E}">
        <p14:creationId xmlns:p14="http://schemas.microsoft.com/office/powerpoint/2010/main" val="2808435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AF9FC2-8729-F143-8A86-16FA668D7F6B}"/>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Overcoming Faith</a:t>
            </a:r>
          </a:p>
        </p:txBody>
      </p:sp>
      <p:sp>
        <p:nvSpPr>
          <p:cNvPr id="11"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67AAB8D-66AD-B047-B4EE-94855727B586}"/>
              </a:ext>
            </a:extLst>
          </p:cNvPr>
          <p:cNvSpPr>
            <a:spLocks noGrp="1"/>
          </p:cNvSpPr>
          <p:nvPr>
            <p:ph type="sldNum" sz="quarter" idx="12"/>
          </p:nvPr>
        </p:nvSpPr>
        <p:spPr>
          <a:xfrm>
            <a:off x="160867" y="3246439"/>
            <a:ext cx="672957" cy="343768"/>
          </a:xfrm>
        </p:spPr>
        <p:txBody>
          <a:bodyPr anchor="ctr">
            <a:normAutofit/>
          </a:bodyPr>
          <a:lstStyle/>
          <a:p>
            <a:pPr algn="ctr">
              <a:spcAft>
                <a:spcPts val="600"/>
              </a:spcAft>
            </a:pPr>
            <a:fld id="{6DFA1F42-8550-964F-9DB7-C892BE2A0240}" type="slidenum">
              <a:rPr lang="en-US" sz="1400">
                <a:solidFill>
                  <a:schemeClr val="tx1"/>
                </a:solidFill>
              </a:rPr>
              <a:pPr algn="ctr">
                <a:spcAft>
                  <a:spcPts val="600"/>
                </a:spcAft>
              </a:pPr>
              <a:t>77</a:t>
            </a:fld>
            <a:endParaRPr lang="en-US" sz="1400">
              <a:solidFill>
                <a:schemeClr val="tx1"/>
              </a:solidFill>
            </a:endParaRPr>
          </a:p>
        </p:txBody>
      </p:sp>
      <p:sp>
        <p:nvSpPr>
          <p:cNvPr id="3" name="Content Placeholder 2">
            <a:extLst>
              <a:ext uri="{FF2B5EF4-FFF2-40B4-BE49-F238E27FC236}">
                <a16:creationId xmlns:a16="http://schemas.microsoft.com/office/drawing/2014/main" id="{36B9BDA6-3774-E443-BDF1-34F4013AD6D3}"/>
              </a:ext>
            </a:extLst>
          </p:cNvPr>
          <p:cNvSpPr>
            <a:spLocks noGrp="1"/>
          </p:cNvSpPr>
          <p:nvPr>
            <p:ph idx="1"/>
          </p:nvPr>
        </p:nvSpPr>
        <p:spPr>
          <a:xfrm>
            <a:off x="1155548" y="2033617"/>
            <a:ext cx="10334087" cy="4748407"/>
          </a:xfrm>
        </p:spPr>
        <p:txBody>
          <a:bodyPr>
            <a:noAutofit/>
          </a:bodyPr>
          <a:lstStyle/>
          <a:p>
            <a:r>
              <a:rPr lang="en-US" sz="1800" b="1" dirty="0"/>
              <a:t>Increase Your Capacity</a:t>
            </a:r>
          </a:p>
          <a:p>
            <a:pPr lvl="1"/>
            <a:r>
              <a:rPr lang="en-US" sz="1800" dirty="0"/>
              <a:t>Our expectations and preparation determines our manifestation.</a:t>
            </a:r>
          </a:p>
          <a:p>
            <a:pPr marL="0" indent="0">
              <a:buNone/>
            </a:pPr>
            <a:r>
              <a:rPr lang="en-US" sz="1800" dirty="0"/>
              <a:t>Example:</a:t>
            </a:r>
          </a:p>
          <a:p>
            <a:r>
              <a:rPr lang="en-US" sz="1800" b="1" dirty="0"/>
              <a:t>2Kings 4:1-7, NIV</a:t>
            </a:r>
          </a:p>
          <a:p>
            <a:pPr lvl="1"/>
            <a:r>
              <a:rPr lang="en-US" sz="1800" dirty="0"/>
              <a:t>The wife of a man from the company of the prophets cried out to Elisha, “Your servant my husband is dead, and you know that he revered the </a:t>
            </a:r>
            <a:r>
              <a:rPr lang="en-US" sz="1800" cap="small" dirty="0"/>
              <a:t>Lord</a:t>
            </a:r>
            <a:r>
              <a:rPr lang="en-US" sz="1800" dirty="0"/>
              <a:t>. But now his creditor is coming to take my two boys as his slaves.” </a:t>
            </a:r>
            <a:r>
              <a:rPr lang="en-US" sz="1800" b="1" baseline="30000" dirty="0"/>
              <a:t>2 </a:t>
            </a:r>
            <a:r>
              <a:rPr lang="en-US" sz="1800" dirty="0"/>
              <a:t>Elisha replied to her, “How can I help you? Tell me, what do you have in your house?” “Your servant has nothing there at all,” she said, “except a small jar of olive oil.”</a:t>
            </a:r>
            <a:r>
              <a:rPr lang="en-US" sz="1800" b="1" baseline="30000" dirty="0"/>
              <a:t>3 </a:t>
            </a:r>
            <a:r>
              <a:rPr lang="en-US" sz="1800" dirty="0"/>
              <a:t>Elisha said, “Go around and ask all your neighbors for empty jars. Don’t ask for just a few. </a:t>
            </a:r>
            <a:r>
              <a:rPr lang="en-US" sz="1800" b="1" baseline="30000" dirty="0"/>
              <a:t>4 </a:t>
            </a:r>
            <a:r>
              <a:rPr lang="en-US" sz="1800" dirty="0"/>
              <a:t>Then go inside and shut the door behind you and your sons. Pour oil into all the jars, and as each is filled, put it to one side.” </a:t>
            </a:r>
            <a:r>
              <a:rPr lang="en-US" sz="1800" b="1" baseline="30000" dirty="0"/>
              <a:t>5 </a:t>
            </a:r>
            <a:r>
              <a:rPr lang="en-US" sz="1800" dirty="0"/>
              <a:t>She left him and shut the door behind her and her sons. They brought the jars to her and she kept pouring. </a:t>
            </a:r>
            <a:r>
              <a:rPr lang="en-US" sz="1800" b="1" baseline="30000" dirty="0"/>
              <a:t>6 </a:t>
            </a:r>
            <a:r>
              <a:rPr lang="en-US" sz="1800" dirty="0"/>
              <a:t>When all the jars were full, she said to her son, “Bring me another </a:t>
            </a:r>
            <a:r>
              <a:rPr lang="en-US" sz="1800" dirty="0" err="1"/>
              <a:t>one.”But</a:t>
            </a:r>
            <a:r>
              <a:rPr lang="en-US" sz="1800" dirty="0"/>
              <a:t> he replied, “There is not a jar left.” Then the oil stopped flowing. </a:t>
            </a:r>
            <a:r>
              <a:rPr lang="en-US" sz="1800" b="1" baseline="30000" dirty="0"/>
              <a:t>7 </a:t>
            </a:r>
            <a:r>
              <a:rPr lang="en-US" sz="1800" dirty="0"/>
              <a:t>She went and told the man of God, and he said, “Go, sell the oil and pay your debts. You and your sons can live on what is left.”</a:t>
            </a:r>
          </a:p>
          <a:p>
            <a:r>
              <a:rPr lang="en-US" sz="1800" dirty="0"/>
              <a:t>Why did the oil stop flowing?</a:t>
            </a:r>
          </a:p>
          <a:p>
            <a:r>
              <a:rPr lang="en-US" sz="1800" dirty="0"/>
              <a:t>Based on your preparations and expectation, what can God get to you?</a:t>
            </a:r>
          </a:p>
        </p:txBody>
      </p:sp>
    </p:spTree>
    <p:extLst>
      <p:ext uri="{BB962C8B-B14F-4D97-AF65-F5344CB8AC3E}">
        <p14:creationId xmlns:p14="http://schemas.microsoft.com/office/powerpoint/2010/main" val="1872965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on green pastel background">
            <a:extLst>
              <a:ext uri="{FF2B5EF4-FFF2-40B4-BE49-F238E27FC236}">
                <a16:creationId xmlns:a16="http://schemas.microsoft.com/office/drawing/2014/main" id="{2F332E02-F486-C6D5-B140-0D80999B4691}"/>
              </a:ext>
            </a:extLst>
          </p:cNvPr>
          <p:cNvPicPr>
            <a:picLocks noChangeAspect="1"/>
          </p:cNvPicPr>
          <p:nvPr/>
        </p:nvPicPr>
        <p:blipFill rotWithShape="1">
          <a:blip r:embed="rId3"/>
          <a:srcRect l="13818" b="9091"/>
          <a:stretch/>
        </p:blipFill>
        <p:spPr>
          <a:xfrm>
            <a:off x="3523488" y="10"/>
            <a:ext cx="8668512" cy="6857990"/>
          </a:xfrm>
          <a:prstGeom prst="rect">
            <a:avLst/>
          </a:prstGeom>
        </p:spPr>
      </p:pic>
      <p:sp>
        <p:nvSpPr>
          <p:cNvPr id="17"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1B4DB-58F8-C744-947B-3B0CCDE8847B}"/>
              </a:ext>
            </a:extLst>
          </p:cNvPr>
          <p:cNvSpPr>
            <a:spLocks noGrp="1"/>
          </p:cNvSpPr>
          <p:nvPr>
            <p:ph type="ctrTitle"/>
          </p:nvPr>
        </p:nvSpPr>
        <p:spPr>
          <a:xfrm>
            <a:off x="477981" y="1122363"/>
            <a:ext cx="4023360" cy="3204134"/>
          </a:xfrm>
        </p:spPr>
        <p:txBody>
          <a:bodyPr anchor="b">
            <a:normAutofit/>
          </a:bodyPr>
          <a:lstStyle/>
          <a:p>
            <a:pPr algn="l"/>
            <a:r>
              <a:rPr lang="en-US" sz="4800" dirty="0"/>
              <a:t>Questions &amp; Answers</a:t>
            </a:r>
          </a:p>
        </p:txBody>
      </p:sp>
      <p:sp>
        <p:nvSpPr>
          <p:cNvPr id="3" name="Subtitle 2">
            <a:extLst>
              <a:ext uri="{FF2B5EF4-FFF2-40B4-BE49-F238E27FC236}">
                <a16:creationId xmlns:a16="http://schemas.microsoft.com/office/drawing/2014/main" id="{1D5BC17C-C7A9-1B44-99FA-23F588EE3CFD}"/>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6D41130-EE18-714D-94AE-124F81180AD2}"/>
              </a:ext>
            </a:extLst>
          </p:cNvPr>
          <p:cNvSpPr>
            <a:spLocks noGrp="1"/>
          </p:cNvSpPr>
          <p:nvPr>
            <p:ph type="sldNum" sz="quarter" idx="12"/>
          </p:nvPr>
        </p:nvSpPr>
        <p:spPr/>
        <p:txBody>
          <a:bodyPr/>
          <a:lstStyle/>
          <a:p>
            <a:fld id="{6DFA1F42-8550-964F-9DB7-C892BE2A0240}" type="slidenum">
              <a:rPr lang="en-US" smtClean="0"/>
              <a:t>78</a:t>
            </a:fld>
            <a:endParaRPr lang="en-US"/>
          </a:p>
        </p:txBody>
      </p:sp>
    </p:spTree>
    <p:extLst>
      <p:ext uri="{BB962C8B-B14F-4D97-AF65-F5344CB8AC3E}">
        <p14:creationId xmlns:p14="http://schemas.microsoft.com/office/powerpoint/2010/main" val="3578700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5E78D-17DB-C74B-A42A-22DF6404C6A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18 Kingdom Laws for Understanding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E83C11-E3B1-874A-B464-51BDB67724D4}"/>
              </a:ext>
            </a:extLst>
          </p:cNvPr>
          <p:cNvSpPr>
            <a:spLocks noGrp="1"/>
          </p:cNvSpPr>
          <p:nvPr>
            <p:ph idx="1"/>
          </p:nvPr>
        </p:nvSpPr>
        <p:spPr>
          <a:xfrm>
            <a:off x="357808" y="2465972"/>
            <a:ext cx="11321444" cy="3999613"/>
          </a:xfrm>
        </p:spPr>
        <p:txBody>
          <a:bodyPr>
            <a:noAutofit/>
          </a:bodyPr>
          <a:lstStyle/>
          <a:p>
            <a:pPr marL="0" indent="0">
              <a:lnSpc>
                <a:spcPct val="110000"/>
              </a:lnSpc>
              <a:buNone/>
            </a:pPr>
            <a:r>
              <a:rPr lang="en-US" sz="2000" b="1" dirty="0"/>
              <a:t>18 Kingdom Laws for Understanding Faith:</a:t>
            </a:r>
          </a:p>
          <a:p>
            <a:pPr marL="971550" lvl="1" indent="-514350">
              <a:lnSpc>
                <a:spcPct val="110000"/>
              </a:lnSpc>
              <a:buFont typeface="+mj-lt"/>
              <a:buAutoNum type="arabicPeriod"/>
            </a:pPr>
            <a:r>
              <a:rPr lang="en-US" sz="2000" dirty="0"/>
              <a:t>Spiritual realities and things are the precursor and primary substance of natural or seen things.</a:t>
            </a:r>
          </a:p>
          <a:p>
            <a:pPr marL="971550" lvl="1" indent="-514350">
              <a:lnSpc>
                <a:spcPct val="110000"/>
              </a:lnSpc>
              <a:buFont typeface="+mj-lt"/>
              <a:buAutoNum type="arabicPeriod"/>
            </a:pPr>
            <a:r>
              <a:rPr lang="en-US" sz="2000" dirty="0"/>
              <a:t>All spiritual things/realities revealed by God have as the purpose of manifestation in the earth</a:t>
            </a:r>
          </a:p>
          <a:p>
            <a:pPr marL="971550" lvl="1" indent="-514350">
              <a:lnSpc>
                <a:spcPct val="110000"/>
              </a:lnSpc>
              <a:buFont typeface="+mj-lt"/>
              <a:buAutoNum type="arabicPeriod"/>
            </a:pPr>
            <a:r>
              <a:rPr lang="en-US" sz="2000" dirty="0"/>
              <a:t>You most posses a thing before you can manifest the thing.</a:t>
            </a:r>
          </a:p>
          <a:p>
            <a:pPr marL="971550" lvl="1" indent="-514350">
              <a:lnSpc>
                <a:spcPct val="110000"/>
              </a:lnSpc>
              <a:buFont typeface="+mj-lt"/>
              <a:buAutoNum type="arabicPeriod"/>
            </a:pPr>
            <a:r>
              <a:rPr lang="en-US" sz="2000" dirty="0"/>
              <a:t>Hearing </a:t>
            </a:r>
            <a:r>
              <a:rPr lang="en-US" sz="2000" i="1" dirty="0"/>
              <a:t>is</a:t>
            </a:r>
            <a:r>
              <a:rPr lang="en-US" sz="2000" dirty="0"/>
              <a:t> Seeing </a:t>
            </a:r>
          </a:p>
          <a:p>
            <a:pPr marL="971550" lvl="1" indent="-514350">
              <a:lnSpc>
                <a:spcPct val="110000"/>
              </a:lnSpc>
              <a:buFont typeface="+mj-lt"/>
              <a:buAutoNum type="arabicPeriod"/>
            </a:pPr>
            <a:r>
              <a:rPr lang="en-US" sz="2000" dirty="0"/>
              <a:t>Hearing is Receiving</a:t>
            </a:r>
          </a:p>
          <a:p>
            <a:pPr marL="971550" lvl="1" indent="-514350">
              <a:lnSpc>
                <a:spcPct val="110000"/>
              </a:lnSpc>
              <a:buFont typeface="+mj-lt"/>
              <a:buAutoNum type="arabicPeriod"/>
            </a:pPr>
            <a:r>
              <a:rPr lang="en-US" sz="2000" dirty="0"/>
              <a:t>Speaking </a:t>
            </a:r>
            <a:r>
              <a:rPr lang="en-US" sz="2000" i="1" dirty="0"/>
              <a:t>is</a:t>
            </a:r>
            <a:r>
              <a:rPr lang="en-US" sz="2000" dirty="0"/>
              <a:t> Acting /Doing</a:t>
            </a:r>
          </a:p>
          <a:p>
            <a:pPr marL="971550" lvl="1" indent="-514350">
              <a:lnSpc>
                <a:spcPct val="110000"/>
              </a:lnSpc>
              <a:buFont typeface="+mj-lt"/>
              <a:buAutoNum type="arabicPeriod"/>
            </a:pPr>
            <a:r>
              <a:rPr lang="en-US" sz="2000" dirty="0"/>
              <a:t>Words </a:t>
            </a:r>
            <a:r>
              <a:rPr lang="en-US" sz="2000" i="1" dirty="0"/>
              <a:t>are</a:t>
            </a:r>
            <a:r>
              <a:rPr lang="en-US" sz="2000" dirty="0"/>
              <a:t> Things</a:t>
            </a:r>
          </a:p>
          <a:p>
            <a:pPr marL="971550" lvl="1" indent="-514350">
              <a:lnSpc>
                <a:spcPct val="110000"/>
              </a:lnSpc>
              <a:buFont typeface="+mj-lt"/>
              <a:buAutoNum type="arabicPeriod"/>
            </a:pPr>
            <a:r>
              <a:rPr lang="en-US" sz="2000" dirty="0"/>
              <a:t>Words are </a:t>
            </a:r>
            <a:r>
              <a:rPr lang="en-US" sz="2000" i="1" dirty="0"/>
              <a:t>vehicles</a:t>
            </a:r>
            <a:r>
              <a:rPr lang="en-US" sz="2000" dirty="0"/>
              <a:t> of communicating heaven into the earth.</a:t>
            </a:r>
          </a:p>
          <a:p>
            <a:pPr marL="971550" lvl="1" indent="-514350">
              <a:lnSpc>
                <a:spcPct val="110000"/>
              </a:lnSpc>
              <a:buFont typeface="+mj-lt"/>
              <a:buAutoNum type="arabicPeriod"/>
            </a:pPr>
            <a:r>
              <a:rPr lang="en-US" sz="2000" dirty="0"/>
              <a:t>God’s Word + Our Faith + Our Works = Manifestation in this world.</a:t>
            </a:r>
          </a:p>
          <a:p>
            <a:pPr marL="971550" lvl="1" indent="-514350">
              <a:lnSpc>
                <a:spcPct val="110000"/>
              </a:lnSpc>
              <a:buFont typeface="+mj-lt"/>
              <a:buAutoNum type="arabicPeriod"/>
            </a:pPr>
            <a:endParaRPr lang="en-US" sz="2000" dirty="0"/>
          </a:p>
        </p:txBody>
      </p:sp>
      <p:pic>
        <p:nvPicPr>
          <p:cNvPr id="5" name="Graphic 4" descr="Scales of justice outline">
            <a:extLst>
              <a:ext uri="{FF2B5EF4-FFF2-40B4-BE49-F238E27FC236}">
                <a16:creationId xmlns:a16="http://schemas.microsoft.com/office/drawing/2014/main" id="{B0B367B5-9018-5448-966C-DDD1AAAA2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7073" y="392415"/>
            <a:ext cx="914400" cy="914400"/>
          </a:xfrm>
          <a:prstGeom prst="rect">
            <a:avLst/>
          </a:prstGeom>
        </p:spPr>
      </p:pic>
      <p:sp>
        <p:nvSpPr>
          <p:cNvPr id="6" name="Slide Number Placeholder 5">
            <a:extLst>
              <a:ext uri="{FF2B5EF4-FFF2-40B4-BE49-F238E27FC236}">
                <a16:creationId xmlns:a16="http://schemas.microsoft.com/office/drawing/2014/main" id="{3EAA2E28-9F84-3248-B353-79EF988B6E78}"/>
              </a:ext>
            </a:extLst>
          </p:cNvPr>
          <p:cNvSpPr>
            <a:spLocks noGrp="1"/>
          </p:cNvSpPr>
          <p:nvPr>
            <p:ph type="sldNum" sz="quarter" idx="12"/>
          </p:nvPr>
        </p:nvSpPr>
        <p:spPr/>
        <p:txBody>
          <a:bodyPr/>
          <a:lstStyle/>
          <a:p>
            <a:fld id="{6DFA1F42-8550-964F-9DB7-C892BE2A0240}" type="slidenum">
              <a:rPr lang="en-US" smtClean="0"/>
              <a:t>8</a:t>
            </a:fld>
            <a:endParaRPr lang="en-US"/>
          </a:p>
        </p:txBody>
      </p:sp>
    </p:spTree>
    <p:extLst>
      <p:ext uri="{BB962C8B-B14F-4D97-AF65-F5344CB8AC3E}">
        <p14:creationId xmlns:p14="http://schemas.microsoft.com/office/powerpoint/2010/main" val="13140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5E78D-17DB-C74B-A42A-22DF6404C6AD}"/>
              </a:ext>
            </a:extLst>
          </p:cNvPr>
          <p:cNvSpPr>
            <a:spLocks noGrp="1"/>
          </p:cNvSpPr>
          <p:nvPr>
            <p:ph type="title"/>
          </p:nvPr>
        </p:nvSpPr>
        <p:spPr>
          <a:xfrm>
            <a:off x="1156851" y="637762"/>
            <a:ext cx="9888496" cy="900131"/>
          </a:xfrm>
        </p:spPr>
        <p:txBody>
          <a:bodyPr anchor="t">
            <a:normAutofit/>
          </a:bodyPr>
          <a:lstStyle/>
          <a:p>
            <a:r>
              <a:rPr lang="en-US" sz="4000" dirty="0">
                <a:solidFill>
                  <a:schemeClr val="bg1"/>
                </a:solidFill>
              </a:rPr>
              <a:t>18 Kingdom Laws for Understanding Faith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E83C11-E3B1-874A-B464-51BDB67724D4}"/>
              </a:ext>
            </a:extLst>
          </p:cNvPr>
          <p:cNvSpPr>
            <a:spLocks noGrp="1"/>
          </p:cNvSpPr>
          <p:nvPr>
            <p:ph idx="1"/>
          </p:nvPr>
        </p:nvSpPr>
        <p:spPr>
          <a:xfrm>
            <a:off x="435273" y="2119215"/>
            <a:ext cx="11321444" cy="4419697"/>
          </a:xfrm>
        </p:spPr>
        <p:txBody>
          <a:bodyPr>
            <a:noAutofit/>
          </a:bodyPr>
          <a:lstStyle/>
          <a:p>
            <a:pPr marL="0" indent="0">
              <a:lnSpc>
                <a:spcPct val="110000"/>
              </a:lnSpc>
              <a:buNone/>
            </a:pPr>
            <a:r>
              <a:rPr lang="en-US" sz="2000" b="1" dirty="0"/>
              <a:t>18 Kingdom Laws for Understanding Faith cont.:</a:t>
            </a:r>
          </a:p>
          <a:p>
            <a:pPr marL="457200" lvl="1" indent="0">
              <a:lnSpc>
                <a:spcPct val="110000"/>
              </a:lnSpc>
              <a:buNone/>
            </a:pPr>
            <a:r>
              <a:rPr lang="en-US" sz="2000" dirty="0"/>
              <a:t>10.   Speaking authorize the manifestation of spiritual realities in the natural world.</a:t>
            </a:r>
          </a:p>
          <a:p>
            <a:pPr marL="457200" lvl="1" indent="0">
              <a:lnSpc>
                <a:spcPct val="110000"/>
              </a:lnSpc>
              <a:buNone/>
            </a:pPr>
            <a:r>
              <a:rPr lang="en-US" sz="2000" dirty="0"/>
              <a:t>11.   God can only manifest in the earth that which already exists in heaven.</a:t>
            </a:r>
          </a:p>
          <a:p>
            <a:pPr marL="914400" lvl="1" indent="-457200">
              <a:lnSpc>
                <a:spcPct val="110000"/>
              </a:lnSpc>
              <a:buAutoNum type="arabicPeriod" startAt="12"/>
            </a:pPr>
            <a:r>
              <a:rPr lang="en-US" sz="2000" dirty="0"/>
              <a:t>It is illegal for God to give man supernaturally, that which he does not have faith for, </a:t>
            </a:r>
            <a:r>
              <a:rPr lang="en-US" sz="2000" dirty="0" err="1"/>
              <a:t>i.e</a:t>
            </a:r>
            <a:r>
              <a:rPr lang="en-US" sz="2000" dirty="0"/>
              <a:t> already </a:t>
            </a:r>
            <a:r>
              <a:rPr lang="en-US" sz="2000" i="1" dirty="0"/>
              <a:t>possess</a:t>
            </a:r>
            <a:r>
              <a:rPr lang="en-US" sz="2000" dirty="0"/>
              <a:t>. </a:t>
            </a:r>
            <a:r>
              <a:rPr lang="en-US" sz="2000" i="1" dirty="0"/>
              <a:t>God requires faith.</a:t>
            </a:r>
          </a:p>
          <a:p>
            <a:pPr marL="914400" lvl="1" indent="-457200">
              <a:lnSpc>
                <a:spcPct val="110000"/>
              </a:lnSpc>
              <a:buAutoNum type="arabicPeriod" startAt="12"/>
            </a:pPr>
            <a:r>
              <a:rPr lang="en-US" sz="2000" dirty="0"/>
              <a:t>Whatever God requires of Man He must first provide man.</a:t>
            </a:r>
          </a:p>
          <a:p>
            <a:pPr marL="914400" lvl="1" indent="-457200">
              <a:lnSpc>
                <a:spcPct val="110000"/>
              </a:lnSpc>
              <a:buAutoNum type="arabicPeriod" startAt="12"/>
            </a:pPr>
            <a:r>
              <a:rPr lang="en-US" sz="2000" dirty="0"/>
              <a:t>Our expectations and preparation determines our manifestation.</a:t>
            </a:r>
          </a:p>
          <a:p>
            <a:pPr marL="914400" lvl="1" indent="-457200">
              <a:lnSpc>
                <a:spcPct val="110000"/>
              </a:lnSpc>
              <a:buAutoNum type="arabicPeriod" startAt="12"/>
            </a:pPr>
            <a:r>
              <a:rPr lang="en-US" sz="2000" dirty="0"/>
              <a:t>The primary purpose for faith is manifestation </a:t>
            </a:r>
            <a:r>
              <a:rPr lang="en-US" sz="2000" i="1" dirty="0"/>
              <a:t>(of spiritual realities in the natural world).</a:t>
            </a:r>
          </a:p>
          <a:p>
            <a:pPr marL="914400" lvl="1" indent="-457200">
              <a:lnSpc>
                <a:spcPct val="110000"/>
              </a:lnSpc>
              <a:buAutoNum type="arabicPeriod" startAt="12"/>
            </a:pPr>
            <a:r>
              <a:rPr lang="en-US" sz="2000" dirty="0"/>
              <a:t>It is illegal for God to give man what he does not have faith for.</a:t>
            </a:r>
          </a:p>
          <a:p>
            <a:pPr marL="914400" lvl="1" indent="-457200">
              <a:lnSpc>
                <a:spcPct val="110000"/>
              </a:lnSpc>
              <a:buFont typeface="Arial" panose="020B0604020202020204" pitchFamily="34" charset="0"/>
              <a:buAutoNum type="arabicPeriod" startAt="12"/>
            </a:pPr>
            <a:r>
              <a:rPr lang="en-US" sz="2000" dirty="0"/>
              <a:t>The Law of Dominion - “Without man God will not. Without God man cannot.”</a:t>
            </a:r>
          </a:p>
          <a:p>
            <a:pPr marL="914400" lvl="1" indent="-457200">
              <a:lnSpc>
                <a:spcPct val="110000"/>
              </a:lnSpc>
              <a:buFont typeface="Arial" panose="020B0604020202020204" pitchFamily="34" charset="0"/>
              <a:buAutoNum type="arabicPeriod" startAt="12"/>
            </a:pPr>
            <a:r>
              <a:rPr lang="en-US" sz="2000" dirty="0"/>
              <a:t>The Law of Confession - is </a:t>
            </a:r>
            <a:r>
              <a:rPr lang="en-US" sz="2000" i="1" dirty="0"/>
              <a:t>“to say exactly what God has said in order that God’s Will can be done.”</a:t>
            </a:r>
          </a:p>
          <a:p>
            <a:pPr marL="457200" lvl="1" indent="0">
              <a:lnSpc>
                <a:spcPct val="110000"/>
              </a:lnSpc>
              <a:buNone/>
            </a:pPr>
            <a:r>
              <a:rPr lang="en-US" sz="2000" dirty="0">
                <a:solidFill>
                  <a:srgbClr val="FF0000"/>
                </a:solidFill>
              </a:rPr>
              <a:t>* The Prime Law to Subdue and Have Dominion, for which all of the others find their meaning.</a:t>
            </a:r>
          </a:p>
          <a:p>
            <a:pPr marL="457200" lvl="1" indent="0">
              <a:lnSpc>
                <a:spcPct val="110000"/>
              </a:lnSpc>
              <a:buNone/>
            </a:pPr>
            <a:endParaRPr lang="en-US" sz="2000" dirty="0"/>
          </a:p>
        </p:txBody>
      </p:sp>
      <p:pic>
        <p:nvPicPr>
          <p:cNvPr id="5" name="Graphic 4" descr="Scales of justice outline">
            <a:extLst>
              <a:ext uri="{FF2B5EF4-FFF2-40B4-BE49-F238E27FC236}">
                <a16:creationId xmlns:a16="http://schemas.microsoft.com/office/drawing/2014/main" id="{B0B367B5-9018-5448-966C-DDD1AAAA28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7073" y="392415"/>
            <a:ext cx="914400" cy="914400"/>
          </a:xfrm>
          <a:prstGeom prst="rect">
            <a:avLst/>
          </a:prstGeom>
        </p:spPr>
      </p:pic>
      <p:sp>
        <p:nvSpPr>
          <p:cNvPr id="6" name="Slide Number Placeholder 5">
            <a:extLst>
              <a:ext uri="{FF2B5EF4-FFF2-40B4-BE49-F238E27FC236}">
                <a16:creationId xmlns:a16="http://schemas.microsoft.com/office/drawing/2014/main" id="{3EAA2E28-9F84-3248-B353-79EF988B6E78}"/>
              </a:ext>
            </a:extLst>
          </p:cNvPr>
          <p:cNvSpPr>
            <a:spLocks noGrp="1"/>
          </p:cNvSpPr>
          <p:nvPr>
            <p:ph type="sldNum" sz="quarter" idx="12"/>
          </p:nvPr>
        </p:nvSpPr>
        <p:spPr/>
        <p:txBody>
          <a:bodyPr/>
          <a:lstStyle/>
          <a:p>
            <a:fld id="{6DFA1F42-8550-964F-9DB7-C892BE2A0240}" type="slidenum">
              <a:rPr lang="en-US" smtClean="0"/>
              <a:t>9</a:t>
            </a:fld>
            <a:endParaRPr lang="en-US"/>
          </a:p>
        </p:txBody>
      </p:sp>
    </p:spTree>
    <p:extLst>
      <p:ext uri="{BB962C8B-B14F-4D97-AF65-F5344CB8AC3E}">
        <p14:creationId xmlns:p14="http://schemas.microsoft.com/office/powerpoint/2010/main" val="387291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500"/>
                                        <p:tgtEl>
                                          <p:spTgt spid="3">
                                            <p:txEl>
                                              <p:pRg st="8" end="8"/>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dissolve">
                                      <p:cBhvr>
                                        <p:cTn id="43" dur="500"/>
                                        <p:tgtEl>
                                          <p:spTgt spid="3">
                                            <p:txEl>
                                              <p:pRg st="9" end="9"/>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dissolve">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59576</TotalTime>
  <Words>11445</Words>
  <Application>Microsoft Macintosh PowerPoint</Application>
  <PresentationFormat>Widescreen</PresentationFormat>
  <Paragraphs>719</Paragraphs>
  <Slides>78</Slides>
  <Notes>76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Calibri</vt:lpstr>
      <vt:lpstr>Calibri Light</vt:lpstr>
      <vt:lpstr>Office Theme</vt:lpstr>
      <vt:lpstr>Lights</vt:lpstr>
      <vt:lpstr>PowerPoint Presentation</vt:lpstr>
      <vt:lpstr> J.C. Matthews Ministries</vt:lpstr>
      <vt:lpstr>Table of Contents</vt:lpstr>
      <vt:lpstr>I. Introduction: Faith as a Law</vt:lpstr>
      <vt:lpstr>Introduction: Faith as Law</vt:lpstr>
      <vt:lpstr>INTRODUCTION - Why is it Important to Study Faith?</vt:lpstr>
      <vt:lpstr>18 Kingdom Laws for Understanding Faith</vt:lpstr>
      <vt:lpstr>18 Kingdom Laws for Understanding Faith</vt:lpstr>
      <vt:lpstr>INTRODUCTION</vt:lpstr>
      <vt:lpstr>INTRODUCTION: Kinds of Faith</vt:lpstr>
      <vt:lpstr>Questions &amp; Answers</vt:lpstr>
      <vt:lpstr>II. What is Faith?</vt:lpstr>
      <vt:lpstr>What is Faith?</vt:lpstr>
      <vt:lpstr>Trivia</vt:lpstr>
      <vt:lpstr>What is Not Faith</vt:lpstr>
      <vt:lpstr>Quiz: Belief v. Faith</vt:lpstr>
      <vt:lpstr>Belief is Not Faith</vt:lpstr>
      <vt:lpstr>The Problem with Being “Mere Believers”</vt:lpstr>
      <vt:lpstr>In Summary</vt:lpstr>
      <vt:lpstr>Questions &amp; Answers</vt:lpstr>
      <vt:lpstr>III. The Elements of Faith</vt:lpstr>
      <vt:lpstr>The Elements of Faith</vt:lpstr>
      <vt:lpstr>Elements of Faith</vt:lpstr>
      <vt:lpstr>How Faith Works -- How is Faith Developed? </vt:lpstr>
      <vt:lpstr>Elements of Faith</vt:lpstr>
      <vt:lpstr>Elements of Faith</vt:lpstr>
      <vt:lpstr>Questions &amp; Answers</vt:lpstr>
      <vt:lpstr>The Word of God: Hearing, Revelation &amp; Understanding</vt:lpstr>
      <vt:lpstr>The Word of God: Hearing and Revelation</vt:lpstr>
      <vt:lpstr>The Elements of Faith</vt:lpstr>
      <vt:lpstr>The Elements of Faith</vt:lpstr>
      <vt:lpstr>How Does Faith Come?</vt:lpstr>
      <vt:lpstr>Questions &amp; Answers</vt:lpstr>
      <vt:lpstr>IV. How Faith Works</vt:lpstr>
      <vt:lpstr>How Faith Works</vt:lpstr>
      <vt:lpstr>How Faith Works</vt:lpstr>
      <vt:lpstr>How Faith Works</vt:lpstr>
      <vt:lpstr>How Faith Works?</vt:lpstr>
      <vt:lpstr>How Faith Works?</vt:lpstr>
      <vt:lpstr>How Faith Works</vt:lpstr>
      <vt:lpstr>How Faith Works</vt:lpstr>
      <vt:lpstr>Questions &amp; Answers</vt:lpstr>
      <vt:lpstr>How Faith Works</vt:lpstr>
      <vt:lpstr>How Faith Works - SPEAKING IS WORKING</vt:lpstr>
      <vt:lpstr>How Faith Works - SPEAKING IS WORKING</vt:lpstr>
      <vt:lpstr>How Faith Works: God’s Voice &amp; Our Words</vt:lpstr>
      <vt:lpstr>How Faith Works: God’s Voice &amp; Our Words</vt:lpstr>
      <vt:lpstr>How Faith Works: God’s Voice &amp; Our Words</vt:lpstr>
      <vt:lpstr>Questions &amp; Answers</vt:lpstr>
      <vt:lpstr>Conceptualizing Faith as “Communication”</vt:lpstr>
      <vt:lpstr>Faith as “Communication”</vt:lpstr>
      <vt:lpstr>Conceptualizing FAITH as “Communication”</vt:lpstr>
      <vt:lpstr>How Faith Works</vt:lpstr>
      <vt:lpstr>Questions &amp; Answers</vt:lpstr>
      <vt:lpstr>How Faith Works – Giving God Something to Work With</vt:lpstr>
      <vt:lpstr>How Faith Works – Giving God Something to Work With</vt:lpstr>
      <vt:lpstr>How Faith Works?</vt:lpstr>
      <vt:lpstr>Questions &amp; Answers</vt:lpstr>
      <vt:lpstr>V. Faith &amp; Paradigms</vt:lpstr>
      <vt:lpstr>PowerPoint Presentation</vt:lpstr>
      <vt:lpstr>Paradigms of Faith</vt:lpstr>
      <vt:lpstr>Paradigm and Our Perception</vt:lpstr>
      <vt:lpstr>Paradigms</vt:lpstr>
      <vt:lpstr>Paradigms of Faith</vt:lpstr>
      <vt:lpstr>Kingdom Paradigm</vt:lpstr>
      <vt:lpstr>Salvation Paradigm</vt:lpstr>
      <vt:lpstr>Impact of Paradigms upon Faith</vt:lpstr>
      <vt:lpstr>Hebrews 6:1-3 (Amplified Bible)</vt:lpstr>
      <vt:lpstr>Paradigms Compared</vt:lpstr>
      <vt:lpstr>Questions &amp; Answers</vt:lpstr>
      <vt:lpstr>VI. Overcoming Faith</vt:lpstr>
      <vt:lpstr>Overcoming Faith</vt:lpstr>
      <vt:lpstr>Overcoming Faith </vt:lpstr>
      <vt:lpstr>Overcoming the Contradictions</vt:lpstr>
      <vt:lpstr>Overcoming Faith</vt:lpstr>
      <vt:lpstr>Overcoming Faith</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Kingdom Conclave I - 2022</dc:title>
  <dc:creator>Matthews, James Christopher</dc:creator>
  <cp:lastModifiedBy>Matthews, James Christopher</cp:lastModifiedBy>
  <cp:revision>164</cp:revision>
  <dcterms:created xsi:type="dcterms:W3CDTF">2022-01-31T03:17:17Z</dcterms:created>
  <dcterms:modified xsi:type="dcterms:W3CDTF">2022-07-08T02:07:05Z</dcterms:modified>
</cp:coreProperties>
</file>